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9" r:id="rId2"/>
    <p:sldMasterId id="2147483794" r:id="rId3"/>
  </p:sldMasterIdLst>
  <p:notesMasterIdLst>
    <p:notesMasterId r:id="rId37"/>
  </p:notesMasterIdLst>
  <p:sldIdLst>
    <p:sldId id="315" r:id="rId4"/>
    <p:sldId id="309" r:id="rId5"/>
    <p:sldId id="310" r:id="rId6"/>
    <p:sldId id="311" r:id="rId7"/>
    <p:sldId id="258" r:id="rId8"/>
    <p:sldId id="277" r:id="rId9"/>
    <p:sldId id="305" r:id="rId10"/>
    <p:sldId id="278" r:id="rId11"/>
    <p:sldId id="291" r:id="rId12"/>
    <p:sldId id="282" r:id="rId13"/>
    <p:sldId id="283" r:id="rId14"/>
    <p:sldId id="292" r:id="rId15"/>
    <p:sldId id="316" r:id="rId16"/>
    <p:sldId id="285" r:id="rId17"/>
    <p:sldId id="317" r:id="rId18"/>
    <p:sldId id="290" r:id="rId19"/>
    <p:sldId id="312" r:id="rId20"/>
    <p:sldId id="281" r:id="rId21"/>
    <p:sldId id="286" r:id="rId22"/>
    <p:sldId id="287" r:id="rId23"/>
    <p:sldId id="289" r:id="rId24"/>
    <p:sldId id="294" r:id="rId25"/>
    <p:sldId id="313" r:id="rId26"/>
    <p:sldId id="296" r:id="rId27"/>
    <p:sldId id="297" r:id="rId28"/>
    <p:sldId id="298" r:id="rId29"/>
    <p:sldId id="306" r:id="rId30"/>
    <p:sldId id="299" r:id="rId31"/>
    <p:sldId id="301" r:id="rId32"/>
    <p:sldId id="302" r:id="rId33"/>
    <p:sldId id="303" r:id="rId34"/>
    <p:sldId id="314" r:id="rId35"/>
    <p:sldId id="318"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232" autoAdjust="0"/>
    <p:restoredTop sz="96433" autoAdjust="0"/>
  </p:normalViewPr>
  <p:slideViewPr>
    <p:cSldViewPr snapToGrid="0">
      <p:cViewPr varScale="1">
        <p:scale>
          <a:sx n="113" d="100"/>
          <a:sy n="113" d="100"/>
        </p:scale>
        <p:origin x="105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684D67-A67D-443C-A288-FA1D2BFBE439}" type="doc">
      <dgm:prSet loTypeId="urn:microsoft.com/office/officeart/2005/8/layout/process2" loCatId="process" qsTypeId="urn:microsoft.com/office/officeart/2005/8/quickstyle/simple1" qsCatId="simple" csTypeId="urn:microsoft.com/office/officeart/2005/8/colors/colorful5" csCatId="colorful"/>
      <dgm:spPr/>
      <dgm:t>
        <a:bodyPr/>
        <a:lstStyle/>
        <a:p>
          <a:endParaRPr lang="en-US"/>
        </a:p>
      </dgm:t>
    </dgm:pt>
    <dgm:pt modelId="{C45AABF1-1265-4FDB-A87F-744F095755BF}">
      <dgm:prSet/>
      <dgm:spPr/>
      <dgm:t>
        <a:bodyPr/>
        <a:lstStyle/>
        <a:p>
          <a:pPr rtl="1"/>
          <a:r>
            <a:rPr lang="ar-SA" dirty="0" smtClean="0"/>
            <a:t>مراجعة الأنشطة بما في ذلك التقدم المحرز والعوائق نحو تحقيق الأهداف</a:t>
          </a:r>
        </a:p>
      </dgm:t>
    </dgm:pt>
    <dgm:pt modelId="{128C3E36-AE06-4F03-9105-6C41F40748FF}" type="parTrans" cxnId="{C65670AB-ACA9-4F5D-B052-F03623A101D3}">
      <dgm:prSet/>
      <dgm:spPr/>
      <dgm:t>
        <a:bodyPr/>
        <a:lstStyle/>
        <a:p>
          <a:endParaRPr lang="en-US"/>
        </a:p>
      </dgm:t>
    </dgm:pt>
    <dgm:pt modelId="{D15009E2-43A5-467E-B8E5-E1FFDF7DBBC1}" type="sibTrans" cxnId="{C65670AB-ACA9-4F5D-B052-F03623A101D3}">
      <dgm:prSet/>
      <dgm:spPr/>
      <dgm:t>
        <a:bodyPr/>
        <a:lstStyle/>
        <a:p>
          <a:endParaRPr lang="en-US"/>
        </a:p>
      </dgm:t>
    </dgm:pt>
    <dgm:pt modelId="{35EC9A17-710D-4A64-A36B-D395F4CD7247}">
      <dgm:prSet/>
      <dgm:spPr/>
      <dgm:t>
        <a:bodyPr/>
        <a:lstStyle/>
        <a:p>
          <a:pPr rtl="1"/>
          <a:r>
            <a:rPr lang="ar-SA" dirty="0" smtClean="0"/>
            <a:t>رسم خريطة الأدوار والمسؤوليات</a:t>
          </a:r>
        </a:p>
      </dgm:t>
    </dgm:pt>
    <dgm:pt modelId="{2D8913B4-B227-4653-AA85-93E1033B4415}" type="parTrans" cxnId="{44FEF88E-8D65-44CB-A016-EFC1E4BEC674}">
      <dgm:prSet/>
      <dgm:spPr/>
      <dgm:t>
        <a:bodyPr/>
        <a:lstStyle/>
        <a:p>
          <a:endParaRPr lang="en-US"/>
        </a:p>
      </dgm:t>
    </dgm:pt>
    <dgm:pt modelId="{01B60497-7F74-445D-ACB0-518745DFFF66}" type="sibTrans" cxnId="{44FEF88E-8D65-44CB-A016-EFC1E4BEC674}">
      <dgm:prSet/>
      <dgm:spPr/>
      <dgm:t>
        <a:bodyPr/>
        <a:lstStyle/>
        <a:p>
          <a:endParaRPr lang="en-US"/>
        </a:p>
      </dgm:t>
    </dgm:pt>
    <dgm:pt modelId="{71A92D8F-712E-412C-83F3-863D8359BEC9}">
      <dgm:prSet/>
      <dgm:spPr/>
      <dgm:t>
        <a:bodyPr/>
        <a:lstStyle/>
        <a:p>
          <a:pPr rtl="1"/>
          <a:r>
            <a:rPr lang="ar-SA" smtClean="0"/>
            <a:t>تسوية النزاعات أو وضع إستراتيجيات للحلول</a:t>
          </a:r>
        </a:p>
      </dgm:t>
    </dgm:pt>
    <dgm:pt modelId="{3D95F631-391E-42F3-9FB9-9BA369B1F21F}" type="parTrans" cxnId="{BC20D69C-C9B3-4E7C-A738-94021FD049C9}">
      <dgm:prSet/>
      <dgm:spPr/>
      <dgm:t>
        <a:bodyPr/>
        <a:lstStyle/>
        <a:p>
          <a:endParaRPr lang="en-US"/>
        </a:p>
      </dgm:t>
    </dgm:pt>
    <dgm:pt modelId="{1A84960F-8807-4845-BE67-91F6BF12EE22}" type="sibTrans" cxnId="{BC20D69C-C9B3-4E7C-A738-94021FD049C9}">
      <dgm:prSet/>
      <dgm:spPr/>
      <dgm:t>
        <a:bodyPr/>
        <a:lstStyle/>
        <a:p>
          <a:endParaRPr lang="en-US"/>
        </a:p>
      </dgm:t>
    </dgm:pt>
    <dgm:pt modelId="{2F63F361-82D1-425A-B2D6-38D524CDB5E2}">
      <dgm:prSet/>
      <dgm:spPr/>
      <dgm:t>
        <a:bodyPr/>
        <a:lstStyle/>
        <a:p>
          <a:pPr rtl="1"/>
          <a:r>
            <a:rPr lang="ar-SA" smtClean="0"/>
            <a:t>ضبط خطط الخدمة الحالية</a:t>
          </a:r>
        </a:p>
      </dgm:t>
    </dgm:pt>
    <dgm:pt modelId="{615161DC-132A-439C-A278-C661347FFDC4}" type="parTrans" cxnId="{88D41835-A0AF-42DA-A003-8A17947016DC}">
      <dgm:prSet/>
      <dgm:spPr/>
      <dgm:t>
        <a:bodyPr/>
        <a:lstStyle/>
        <a:p>
          <a:endParaRPr lang="en-US"/>
        </a:p>
      </dgm:t>
    </dgm:pt>
    <dgm:pt modelId="{96758C18-2DC3-4E25-A770-D33BE42949D5}" type="sibTrans" cxnId="{88D41835-A0AF-42DA-A003-8A17947016DC}">
      <dgm:prSet/>
      <dgm:spPr/>
      <dgm:t>
        <a:bodyPr/>
        <a:lstStyle/>
        <a:p>
          <a:endParaRPr lang="en-US"/>
        </a:p>
      </dgm:t>
    </dgm:pt>
    <dgm:pt modelId="{6D9D84D9-B377-419C-94A5-4EE116F6EAB2}" type="pres">
      <dgm:prSet presAssocID="{35684D67-A67D-443C-A288-FA1D2BFBE439}" presName="linearFlow" presStyleCnt="0">
        <dgm:presLayoutVars>
          <dgm:resizeHandles val="exact"/>
        </dgm:presLayoutVars>
      </dgm:prSet>
      <dgm:spPr/>
      <dgm:t>
        <a:bodyPr/>
        <a:lstStyle/>
        <a:p>
          <a:pPr rtl="1"/>
          <a:endParaRPr lang="ar-EG"/>
        </a:p>
      </dgm:t>
    </dgm:pt>
    <dgm:pt modelId="{466C6B3A-814D-469C-B157-2F6E9F8DEE8B}" type="pres">
      <dgm:prSet presAssocID="{C45AABF1-1265-4FDB-A87F-744F095755BF}" presName="node" presStyleLbl="node1" presStyleIdx="0" presStyleCnt="4">
        <dgm:presLayoutVars>
          <dgm:bulletEnabled val="1"/>
        </dgm:presLayoutVars>
      </dgm:prSet>
      <dgm:spPr/>
      <dgm:t>
        <a:bodyPr/>
        <a:lstStyle/>
        <a:p>
          <a:pPr rtl="1"/>
          <a:endParaRPr lang="ar-EG"/>
        </a:p>
      </dgm:t>
    </dgm:pt>
    <dgm:pt modelId="{62F5C59B-48F4-4407-95BB-2C724E231D1E}" type="pres">
      <dgm:prSet presAssocID="{D15009E2-43A5-467E-B8E5-E1FFDF7DBBC1}" presName="sibTrans" presStyleLbl="sibTrans2D1" presStyleIdx="0" presStyleCnt="3"/>
      <dgm:spPr/>
      <dgm:t>
        <a:bodyPr/>
        <a:lstStyle/>
        <a:p>
          <a:pPr rtl="1"/>
          <a:endParaRPr lang="ar-EG"/>
        </a:p>
      </dgm:t>
    </dgm:pt>
    <dgm:pt modelId="{A29E9AB1-B71B-409F-8181-04E721698C9C}" type="pres">
      <dgm:prSet presAssocID="{D15009E2-43A5-467E-B8E5-E1FFDF7DBBC1}" presName="connectorText" presStyleLbl="sibTrans2D1" presStyleIdx="0" presStyleCnt="3"/>
      <dgm:spPr/>
      <dgm:t>
        <a:bodyPr/>
        <a:lstStyle/>
        <a:p>
          <a:pPr rtl="1"/>
          <a:endParaRPr lang="ar-EG"/>
        </a:p>
      </dgm:t>
    </dgm:pt>
    <dgm:pt modelId="{1F3332C0-71C3-4801-8801-555CC2CC827D}" type="pres">
      <dgm:prSet presAssocID="{35EC9A17-710D-4A64-A36B-D395F4CD7247}" presName="node" presStyleLbl="node1" presStyleIdx="1" presStyleCnt="4">
        <dgm:presLayoutVars>
          <dgm:bulletEnabled val="1"/>
        </dgm:presLayoutVars>
      </dgm:prSet>
      <dgm:spPr/>
      <dgm:t>
        <a:bodyPr/>
        <a:lstStyle/>
        <a:p>
          <a:pPr rtl="1"/>
          <a:endParaRPr lang="ar-EG"/>
        </a:p>
      </dgm:t>
    </dgm:pt>
    <dgm:pt modelId="{FD674D4E-096E-4FDD-8520-9BD8DB57ADB3}" type="pres">
      <dgm:prSet presAssocID="{01B60497-7F74-445D-ACB0-518745DFFF66}" presName="sibTrans" presStyleLbl="sibTrans2D1" presStyleIdx="1" presStyleCnt="3"/>
      <dgm:spPr/>
      <dgm:t>
        <a:bodyPr/>
        <a:lstStyle/>
        <a:p>
          <a:pPr rtl="1"/>
          <a:endParaRPr lang="ar-EG"/>
        </a:p>
      </dgm:t>
    </dgm:pt>
    <dgm:pt modelId="{A0839626-A5DD-4AE8-B4CD-2508A94DC299}" type="pres">
      <dgm:prSet presAssocID="{01B60497-7F74-445D-ACB0-518745DFFF66}" presName="connectorText" presStyleLbl="sibTrans2D1" presStyleIdx="1" presStyleCnt="3"/>
      <dgm:spPr/>
      <dgm:t>
        <a:bodyPr/>
        <a:lstStyle/>
        <a:p>
          <a:pPr rtl="1"/>
          <a:endParaRPr lang="ar-EG"/>
        </a:p>
      </dgm:t>
    </dgm:pt>
    <dgm:pt modelId="{B3528D45-A24D-472A-8A75-D73B474C3B47}" type="pres">
      <dgm:prSet presAssocID="{71A92D8F-712E-412C-83F3-863D8359BEC9}" presName="node" presStyleLbl="node1" presStyleIdx="2" presStyleCnt="4">
        <dgm:presLayoutVars>
          <dgm:bulletEnabled val="1"/>
        </dgm:presLayoutVars>
      </dgm:prSet>
      <dgm:spPr/>
      <dgm:t>
        <a:bodyPr/>
        <a:lstStyle/>
        <a:p>
          <a:pPr rtl="1"/>
          <a:endParaRPr lang="ar-EG"/>
        </a:p>
      </dgm:t>
    </dgm:pt>
    <dgm:pt modelId="{0305557B-6F82-4A32-9E18-4C970FE43484}" type="pres">
      <dgm:prSet presAssocID="{1A84960F-8807-4845-BE67-91F6BF12EE22}" presName="sibTrans" presStyleLbl="sibTrans2D1" presStyleIdx="2" presStyleCnt="3"/>
      <dgm:spPr/>
      <dgm:t>
        <a:bodyPr/>
        <a:lstStyle/>
        <a:p>
          <a:pPr rtl="1"/>
          <a:endParaRPr lang="ar-EG"/>
        </a:p>
      </dgm:t>
    </dgm:pt>
    <dgm:pt modelId="{E605E9CE-F124-4657-A529-6BAE8296BD2B}" type="pres">
      <dgm:prSet presAssocID="{1A84960F-8807-4845-BE67-91F6BF12EE22}" presName="connectorText" presStyleLbl="sibTrans2D1" presStyleIdx="2" presStyleCnt="3"/>
      <dgm:spPr/>
      <dgm:t>
        <a:bodyPr/>
        <a:lstStyle/>
        <a:p>
          <a:pPr rtl="1"/>
          <a:endParaRPr lang="ar-EG"/>
        </a:p>
      </dgm:t>
    </dgm:pt>
    <dgm:pt modelId="{46402D8E-E620-4D14-A9BB-4F6E210CA89F}" type="pres">
      <dgm:prSet presAssocID="{2F63F361-82D1-425A-B2D6-38D524CDB5E2}" presName="node" presStyleLbl="node1" presStyleIdx="3" presStyleCnt="4">
        <dgm:presLayoutVars>
          <dgm:bulletEnabled val="1"/>
        </dgm:presLayoutVars>
      </dgm:prSet>
      <dgm:spPr/>
      <dgm:t>
        <a:bodyPr/>
        <a:lstStyle/>
        <a:p>
          <a:pPr rtl="1"/>
          <a:endParaRPr lang="ar-EG"/>
        </a:p>
      </dgm:t>
    </dgm:pt>
  </dgm:ptLst>
  <dgm:cxnLst>
    <dgm:cxn modelId="{66D3118C-EA56-4215-8BF3-49EA36D84B5A}" type="presOf" srcId="{71A92D8F-712E-412C-83F3-863D8359BEC9}" destId="{B3528D45-A24D-472A-8A75-D73B474C3B47}" srcOrd="0" destOrd="0" presId="urn:microsoft.com/office/officeart/2005/8/layout/process2"/>
    <dgm:cxn modelId="{0B932C45-E127-4661-8A66-D077E14345DC}" type="presOf" srcId="{01B60497-7F74-445D-ACB0-518745DFFF66}" destId="{A0839626-A5DD-4AE8-B4CD-2508A94DC299}" srcOrd="1" destOrd="0" presId="urn:microsoft.com/office/officeart/2005/8/layout/process2"/>
    <dgm:cxn modelId="{249E609F-04E7-45DC-91E7-20F09957A906}" type="presOf" srcId="{D15009E2-43A5-467E-B8E5-E1FFDF7DBBC1}" destId="{A29E9AB1-B71B-409F-8181-04E721698C9C}" srcOrd="1" destOrd="0" presId="urn:microsoft.com/office/officeart/2005/8/layout/process2"/>
    <dgm:cxn modelId="{88D41835-A0AF-42DA-A003-8A17947016DC}" srcId="{35684D67-A67D-443C-A288-FA1D2BFBE439}" destId="{2F63F361-82D1-425A-B2D6-38D524CDB5E2}" srcOrd="3" destOrd="0" parTransId="{615161DC-132A-439C-A278-C661347FFDC4}" sibTransId="{96758C18-2DC3-4E25-A770-D33BE42949D5}"/>
    <dgm:cxn modelId="{83BA44A2-6FA9-40B7-926D-2FA3446E2F52}" type="presOf" srcId="{1A84960F-8807-4845-BE67-91F6BF12EE22}" destId="{0305557B-6F82-4A32-9E18-4C970FE43484}" srcOrd="0" destOrd="0" presId="urn:microsoft.com/office/officeart/2005/8/layout/process2"/>
    <dgm:cxn modelId="{DADF3147-8768-4210-8FBC-26A457A28C49}" type="presOf" srcId="{35EC9A17-710D-4A64-A36B-D395F4CD7247}" destId="{1F3332C0-71C3-4801-8801-555CC2CC827D}" srcOrd="0" destOrd="0" presId="urn:microsoft.com/office/officeart/2005/8/layout/process2"/>
    <dgm:cxn modelId="{F828F971-BA49-4EA9-8A73-9E13A8CA89C1}" type="presOf" srcId="{01B60497-7F74-445D-ACB0-518745DFFF66}" destId="{FD674D4E-096E-4FDD-8520-9BD8DB57ADB3}" srcOrd="0" destOrd="0" presId="urn:microsoft.com/office/officeart/2005/8/layout/process2"/>
    <dgm:cxn modelId="{1114947A-0B87-4831-9CA3-64288F6BF10C}" type="presOf" srcId="{1A84960F-8807-4845-BE67-91F6BF12EE22}" destId="{E605E9CE-F124-4657-A529-6BAE8296BD2B}" srcOrd="1" destOrd="0" presId="urn:microsoft.com/office/officeart/2005/8/layout/process2"/>
    <dgm:cxn modelId="{0C98B8B9-988F-4579-83DD-FFA4B6D6ED4C}" type="presOf" srcId="{D15009E2-43A5-467E-B8E5-E1FFDF7DBBC1}" destId="{62F5C59B-48F4-4407-95BB-2C724E231D1E}" srcOrd="0" destOrd="0" presId="urn:microsoft.com/office/officeart/2005/8/layout/process2"/>
    <dgm:cxn modelId="{95A3B97A-F546-4BB8-8659-A62DF450FEEE}" type="presOf" srcId="{2F63F361-82D1-425A-B2D6-38D524CDB5E2}" destId="{46402D8E-E620-4D14-A9BB-4F6E210CA89F}" srcOrd="0" destOrd="0" presId="urn:microsoft.com/office/officeart/2005/8/layout/process2"/>
    <dgm:cxn modelId="{BC20D69C-C9B3-4E7C-A738-94021FD049C9}" srcId="{35684D67-A67D-443C-A288-FA1D2BFBE439}" destId="{71A92D8F-712E-412C-83F3-863D8359BEC9}" srcOrd="2" destOrd="0" parTransId="{3D95F631-391E-42F3-9FB9-9BA369B1F21F}" sibTransId="{1A84960F-8807-4845-BE67-91F6BF12EE22}"/>
    <dgm:cxn modelId="{44FEF88E-8D65-44CB-A016-EFC1E4BEC674}" srcId="{35684D67-A67D-443C-A288-FA1D2BFBE439}" destId="{35EC9A17-710D-4A64-A36B-D395F4CD7247}" srcOrd="1" destOrd="0" parTransId="{2D8913B4-B227-4653-AA85-93E1033B4415}" sibTransId="{01B60497-7F74-445D-ACB0-518745DFFF66}"/>
    <dgm:cxn modelId="{77ED6BCF-138F-4AAB-B5B2-E362E67A7221}" type="presOf" srcId="{35684D67-A67D-443C-A288-FA1D2BFBE439}" destId="{6D9D84D9-B377-419C-94A5-4EE116F6EAB2}" srcOrd="0" destOrd="0" presId="urn:microsoft.com/office/officeart/2005/8/layout/process2"/>
    <dgm:cxn modelId="{C65670AB-ACA9-4F5D-B052-F03623A101D3}" srcId="{35684D67-A67D-443C-A288-FA1D2BFBE439}" destId="{C45AABF1-1265-4FDB-A87F-744F095755BF}" srcOrd="0" destOrd="0" parTransId="{128C3E36-AE06-4F03-9105-6C41F40748FF}" sibTransId="{D15009E2-43A5-467E-B8E5-E1FFDF7DBBC1}"/>
    <dgm:cxn modelId="{A17F9E69-33A1-4453-9B22-80C4405CB368}" type="presOf" srcId="{C45AABF1-1265-4FDB-A87F-744F095755BF}" destId="{466C6B3A-814D-469C-B157-2F6E9F8DEE8B}" srcOrd="0" destOrd="0" presId="urn:microsoft.com/office/officeart/2005/8/layout/process2"/>
    <dgm:cxn modelId="{A43CA6A1-B155-4790-B7B5-EFE897B0B0B0}" type="presParOf" srcId="{6D9D84D9-B377-419C-94A5-4EE116F6EAB2}" destId="{466C6B3A-814D-469C-B157-2F6E9F8DEE8B}" srcOrd="0" destOrd="0" presId="urn:microsoft.com/office/officeart/2005/8/layout/process2"/>
    <dgm:cxn modelId="{6F8989F7-2B8A-4991-9413-7030484867E7}" type="presParOf" srcId="{6D9D84D9-B377-419C-94A5-4EE116F6EAB2}" destId="{62F5C59B-48F4-4407-95BB-2C724E231D1E}" srcOrd="1" destOrd="0" presId="urn:microsoft.com/office/officeart/2005/8/layout/process2"/>
    <dgm:cxn modelId="{4AE4C813-6A18-4A3D-9AB9-30E4A1D69CFB}" type="presParOf" srcId="{62F5C59B-48F4-4407-95BB-2C724E231D1E}" destId="{A29E9AB1-B71B-409F-8181-04E721698C9C}" srcOrd="0" destOrd="0" presId="urn:microsoft.com/office/officeart/2005/8/layout/process2"/>
    <dgm:cxn modelId="{674EC36B-AEFC-4DA1-B222-527B15965130}" type="presParOf" srcId="{6D9D84D9-B377-419C-94A5-4EE116F6EAB2}" destId="{1F3332C0-71C3-4801-8801-555CC2CC827D}" srcOrd="2" destOrd="0" presId="urn:microsoft.com/office/officeart/2005/8/layout/process2"/>
    <dgm:cxn modelId="{84E6E018-BACB-4883-85B7-65383C848E0E}" type="presParOf" srcId="{6D9D84D9-B377-419C-94A5-4EE116F6EAB2}" destId="{FD674D4E-096E-4FDD-8520-9BD8DB57ADB3}" srcOrd="3" destOrd="0" presId="urn:microsoft.com/office/officeart/2005/8/layout/process2"/>
    <dgm:cxn modelId="{24F72BF6-A516-4241-B250-C61C9BC2D89B}" type="presParOf" srcId="{FD674D4E-096E-4FDD-8520-9BD8DB57ADB3}" destId="{A0839626-A5DD-4AE8-B4CD-2508A94DC299}" srcOrd="0" destOrd="0" presId="urn:microsoft.com/office/officeart/2005/8/layout/process2"/>
    <dgm:cxn modelId="{5C8D488C-B638-47AA-8FD5-3204F14B0772}" type="presParOf" srcId="{6D9D84D9-B377-419C-94A5-4EE116F6EAB2}" destId="{B3528D45-A24D-472A-8A75-D73B474C3B47}" srcOrd="4" destOrd="0" presId="urn:microsoft.com/office/officeart/2005/8/layout/process2"/>
    <dgm:cxn modelId="{E4FF6F28-6C83-42A4-A808-715CAF801F4E}" type="presParOf" srcId="{6D9D84D9-B377-419C-94A5-4EE116F6EAB2}" destId="{0305557B-6F82-4A32-9E18-4C970FE43484}" srcOrd="5" destOrd="0" presId="urn:microsoft.com/office/officeart/2005/8/layout/process2"/>
    <dgm:cxn modelId="{5D99A3A8-4935-452A-9217-D08275AD1C6B}" type="presParOf" srcId="{0305557B-6F82-4A32-9E18-4C970FE43484}" destId="{E605E9CE-F124-4657-A529-6BAE8296BD2B}" srcOrd="0" destOrd="0" presId="urn:microsoft.com/office/officeart/2005/8/layout/process2"/>
    <dgm:cxn modelId="{F0A611B7-C2B1-42AF-A737-8A0D28FA9D43}" type="presParOf" srcId="{6D9D84D9-B377-419C-94A5-4EE116F6EAB2}" destId="{46402D8E-E620-4D14-A9BB-4F6E210CA89F}"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6C6B3A-814D-469C-B157-2F6E9F8DEE8B}">
      <dsp:nvSpPr>
        <dsp:cNvPr id="0" name=""/>
        <dsp:cNvSpPr/>
      </dsp:nvSpPr>
      <dsp:spPr>
        <a:xfrm>
          <a:off x="463535" y="2666"/>
          <a:ext cx="2195014" cy="992096"/>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مراجعة الأنشطة بما في ذلك التقدم المحرز والعوائق نحو تحقيق الأهداف</a:t>
          </a:r>
        </a:p>
      </dsp:txBody>
      <dsp:txXfrm>
        <a:off x="492592" y="31723"/>
        <a:ext cx="2136900" cy="933982"/>
      </dsp:txXfrm>
    </dsp:sp>
    <dsp:sp modelId="{62F5C59B-48F4-4407-95BB-2C724E231D1E}">
      <dsp:nvSpPr>
        <dsp:cNvPr id="0" name=""/>
        <dsp:cNvSpPr/>
      </dsp:nvSpPr>
      <dsp:spPr>
        <a:xfrm rot="5400000">
          <a:off x="1375024" y="1019566"/>
          <a:ext cx="372036" cy="44644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427110" y="1056770"/>
        <a:ext cx="267865" cy="260425"/>
      </dsp:txXfrm>
    </dsp:sp>
    <dsp:sp modelId="{1F3332C0-71C3-4801-8801-555CC2CC827D}">
      <dsp:nvSpPr>
        <dsp:cNvPr id="0" name=""/>
        <dsp:cNvSpPr/>
      </dsp:nvSpPr>
      <dsp:spPr>
        <a:xfrm>
          <a:off x="463535" y="1490812"/>
          <a:ext cx="2195014" cy="992096"/>
        </a:xfrm>
        <a:prstGeom prst="roundRect">
          <a:avLst>
            <a:gd name="adj" fmla="val 10000"/>
          </a:avLst>
        </a:prstGeom>
        <a:solidFill>
          <a:schemeClr val="accent5">
            <a:hueOff val="-1032173"/>
            <a:satOff val="10348"/>
            <a:lumOff val="-71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رسم خريطة الأدوار والمسؤوليات</a:t>
          </a:r>
        </a:p>
      </dsp:txBody>
      <dsp:txXfrm>
        <a:off x="492592" y="1519869"/>
        <a:ext cx="2136900" cy="933982"/>
      </dsp:txXfrm>
    </dsp:sp>
    <dsp:sp modelId="{FD674D4E-096E-4FDD-8520-9BD8DB57ADB3}">
      <dsp:nvSpPr>
        <dsp:cNvPr id="0" name=""/>
        <dsp:cNvSpPr/>
      </dsp:nvSpPr>
      <dsp:spPr>
        <a:xfrm rot="5400000">
          <a:off x="1375024" y="2507711"/>
          <a:ext cx="372036" cy="446443"/>
        </a:xfrm>
        <a:prstGeom prst="rightArrow">
          <a:avLst>
            <a:gd name="adj1" fmla="val 60000"/>
            <a:gd name="adj2" fmla="val 50000"/>
          </a:avLst>
        </a:prstGeom>
        <a:solidFill>
          <a:schemeClr val="accent5">
            <a:hueOff val="-1548259"/>
            <a:satOff val="15522"/>
            <a:lumOff val="-1078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427110" y="2544915"/>
        <a:ext cx="267865" cy="260425"/>
      </dsp:txXfrm>
    </dsp:sp>
    <dsp:sp modelId="{B3528D45-A24D-472A-8A75-D73B474C3B47}">
      <dsp:nvSpPr>
        <dsp:cNvPr id="0" name=""/>
        <dsp:cNvSpPr/>
      </dsp:nvSpPr>
      <dsp:spPr>
        <a:xfrm>
          <a:off x="463535" y="2978957"/>
          <a:ext cx="2195014" cy="992096"/>
        </a:xfrm>
        <a:prstGeom prst="roundRect">
          <a:avLst>
            <a:gd name="adj" fmla="val 10000"/>
          </a:avLst>
        </a:prstGeom>
        <a:solidFill>
          <a:schemeClr val="accent5">
            <a:hueOff val="-2064345"/>
            <a:satOff val="20696"/>
            <a:lumOff val="-1437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smtClean="0"/>
            <a:t>تسوية النزاعات أو وضع إستراتيجيات للحلول</a:t>
          </a:r>
        </a:p>
      </dsp:txBody>
      <dsp:txXfrm>
        <a:off x="492592" y="3008014"/>
        <a:ext cx="2136900" cy="933982"/>
      </dsp:txXfrm>
    </dsp:sp>
    <dsp:sp modelId="{0305557B-6F82-4A32-9E18-4C970FE43484}">
      <dsp:nvSpPr>
        <dsp:cNvPr id="0" name=""/>
        <dsp:cNvSpPr/>
      </dsp:nvSpPr>
      <dsp:spPr>
        <a:xfrm rot="5400000">
          <a:off x="1375024" y="3995857"/>
          <a:ext cx="372036" cy="446443"/>
        </a:xfrm>
        <a:prstGeom prst="rightArrow">
          <a:avLst>
            <a:gd name="adj1" fmla="val 60000"/>
            <a:gd name="adj2" fmla="val 50000"/>
          </a:avLst>
        </a:prstGeom>
        <a:solidFill>
          <a:schemeClr val="accent5">
            <a:hueOff val="-3096518"/>
            <a:satOff val="31044"/>
            <a:lumOff val="-2156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427110" y="4033061"/>
        <a:ext cx="267865" cy="260425"/>
      </dsp:txXfrm>
    </dsp:sp>
    <dsp:sp modelId="{46402D8E-E620-4D14-A9BB-4F6E210CA89F}">
      <dsp:nvSpPr>
        <dsp:cNvPr id="0" name=""/>
        <dsp:cNvSpPr/>
      </dsp:nvSpPr>
      <dsp:spPr>
        <a:xfrm>
          <a:off x="463535" y="4467103"/>
          <a:ext cx="2195014" cy="992096"/>
        </a:xfrm>
        <a:prstGeom prst="roundRect">
          <a:avLst>
            <a:gd name="adj" fmla="val 10000"/>
          </a:avLst>
        </a:prstGeom>
        <a:solidFill>
          <a:schemeClr val="accent5">
            <a:hueOff val="-3096518"/>
            <a:satOff val="31044"/>
            <a:lumOff val="-2156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smtClean="0"/>
            <a:t>ضبط خطط الخدمة الحالية</a:t>
          </a:r>
        </a:p>
      </dsp:txBody>
      <dsp:txXfrm>
        <a:off x="492592" y="4496160"/>
        <a:ext cx="2136900" cy="933982"/>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B3F150-9971-454D-A5E5-CF038905C0C8}"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2792747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إطار استكمال خطة إجراءات الحالة، يكون العامل الاجتماعي أيضاً مسؤولاً عن قيادة تنسيق الحالة عن طريق العمل كجهة اتصال بين الناجي/الناجية ومقدمي الخدمة. ويتضمن هذا المناصرة لحصول الناجي/الناجية على الرعاية الجيدة وفي التوقيت المناسب، والعمل مع مقدمي الخدمة للحد من العقبات أمام وصول الناجي/الناجية إلى الخدمات وتنسيق مؤتمرات الحالة عند الحاجة.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10</a:t>
            </a:fld>
            <a:endParaRPr lang="ar-SA"/>
          </a:p>
        </p:txBody>
      </p:sp>
    </p:spTree>
    <p:extLst>
      <p:ext uri="{BB962C8B-B14F-4D97-AF65-F5344CB8AC3E}">
        <p14:creationId xmlns:p14="http://schemas.microsoft.com/office/powerpoint/2010/main" val="3962330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مؤتمر الحالة هو اجتماع مخطط له ومنظم يُعقد بدعوة/بتحديد من العامل الاجتماعي لمناقشة حالة معينة مع مقدمي الخدمات الآخرين. عند التخطيط لاجتماع خاص بمؤتمر حالة، يجب توجيه الدعوة للناجية والجهات الداعمة لها،</a:t>
            </a:r>
            <a:r>
              <a:rPr lang="ar-SA" sz="1200" kern="1200" dirty="0">
                <a:solidFill>
                  <a:schemeClr val="tx1"/>
                </a:solidFill>
                <a:effectLst/>
                <a:latin typeface="Arial"/>
                <a:cs typeface="Arial"/>
              </a:rPr>
              <a:t> ولكن لا يكون لزاماً عليهم الحضور (على الرغم من أنه يجب أن يوافقوا بالطبع على انعقاد المؤتمر)</a:t>
            </a:r>
            <a:r>
              <a:rPr lang="ar-SA" smtClean="0">
                <a:latin typeface="Arial"/>
                <a:cs typeface="Arial"/>
              </a:rPr>
              <a:t>. وغالباً ما تتم جدولة هذه الاجتماعات عندما لا تتم تلبية احتياجات الناجي/الناجية أو بغرض تحديد أو توضيح القضايا القائمة أو تزويد الناجي/الناجية بخدمات أكثر شمولاً وتنسيقاً وتكاملاً. فور تواجد الجميع في نفس الغرفة، تتضمن خطوات عقد مؤتمر حالة مثمر ما يلي: </a:t>
            </a:r>
          </a:p>
          <a:p>
            <a:pPr marL="228600" indent="-228600" algn="r" rtl="1">
              <a:buAutoNum type="arabicPeriod"/>
            </a:pPr>
            <a:r>
              <a:rPr lang="ar-SA" smtClean="0">
                <a:latin typeface="Arial"/>
                <a:cs typeface="Arial"/>
              </a:rPr>
              <a:t>مراجعة خطة إجراءات الحالة الأنشطة القابلة للتطبيق بما في ذلك التقدم المحرز والعوائق نحو الأهداف</a:t>
            </a:r>
          </a:p>
          <a:p>
            <a:pPr marL="228600" indent="-228600" algn="r" rtl="1">
              <a:buAutoNum type="arabicPeriod"/>
            </a:pPr>
            <a:r>
              <a:rPr lang="ar-SA" smtClean="0">
                <a:latin typeface="Arial"/>
                <a:cs typeface="Arial"/>
              </a:rPr>
              <a:t>رسم خريطة الأدوار والمسؤوليات</a:t>
            </a:r>
          </a:p>
          <a:p>
            <a:pPr marL="228600" indent="-228600" algn="r" rtl="1">
              <a:buAutoNum type="arabicPeriod"/>
            </a:pPr>
            <a:r>
              <a:rPr lang="ar-SA" smtClean="0">
                <a:latin typeface="Arial"/>
                <a:cs typeface="Arial"/>
              </a:rPr>
              <a:t>تسوية النزاعات أو وضع إستراتيجيات للحلول</a:t>
            </a:r>
          </a:p>
          <a:p>
            <a:pPr marL="228600" indent="-228600" algn="r" rtl="1">
              <a:buAutoNum type="arabicPeriod"/>
            </a:pPr>
            <a:r>
              <a:rPr lang="ar-SA" smtClean="0">
                <a:latin typeface="Arial"/>
                <a:cs typeface="Arial"/>
              </a:rPr>
              <a:t>ضبط خطط الخدمة الحالية</a:t>
            </a:r>
          </a:p>
          <a:p>
            <a:pPr marL="0" indent="0" rtl="1">
              <a:buNone/>
            </a:pP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11</a:t>
            </a:fld>
            <a:endParaRPr lang="ar-SA"/>
          </a:p>
        </p:txBody>
      </p:sp>
    </p:spTree>
    <p:extLst>
      <p:ext uri="{BB962C8B-B14F-4D97-AF65-F5344CB8AC3E}">
        <p14:creationId xmlns:p14="http://schemas.microsoft.com/office/powerpoint/2010/main" val="3366776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*قبل هذه الجلسة، قم بمواءمة الشريحة استناداً إلى خبرة المشاركين - بالنسبة لأولئك الذين لديهم بعض الخبرة في إدارة الحالة، يمكنك استخدام المجموعة الأولى من الأسئلة (وحذف الأخرى) بينما بالنسبة لهؤلاء الجدد في مجال إدارة الحالة، يمكنك استخدام المجموعة الثانية من الأسئلة.*</a:t>
            </a:r>
          </a:p>
          <a:p>
            <a:pPr rtl="1"/>
            <a:endParaRPr lang="ar-SA" baseline="0" dirty="0"/>
          </a:p>
          <a:p>
            <a:pPr algn="r" rtl="1"/>
            <a:r>
              <a:rPr lang="ar-SA" smtClean="0">
                <a:latin typeface="Arial"/>
                <a:cs typeface="Arial"/>
              </a:rPr>
              <a:t>في مجموعات صغيرة، واصلوا وناقشوا تجاربكم الخاصة المتعلقة بتنسيق الحالات. استخدم الأسئلة الموجودة على الشريحة لتوجيه محادثتك. ناقشوا، كمجموعة، ما الذي يجعل المؤتمر جيداً؟ وما الذي يجعل المؤتمر سيئاً؟ بعد بعض الوقت سنجتمع مرة أخرى كمجموعة أكبر لمشاركة ما ناقشتموه كمجموعة. </a:t>
            </a:r>
          </a:p>
          <a:p>
            <a:pPr rtl="1"/>
            <a:endParaRPr lang="ar-SA" baseline="0" dirty="0"/>
          </a:p>
          <a:p>
            <a:pPr algn="r" rtl="1"/>
            <a:r>
              <a:rPr lang="ar-SA" b="1" baseline="0" dirty="0">
                <a:latin typeface="Arial"/>
                <a:cs typeface="Arial"/>
              </a:rPr>
              <a:t>*إذا كانت لوحة رسم بياني متاحة، فدَوّن ممارسات "مؤتمرات الحالات الجيدة"*</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12</a:t>
            </a:fld>
            <a:endParaRPr lang="ar-SA"/>
          </a:p>
        </p:txBody>
      </p:sp>
    </p:spTree>
    <p:extLst>
      <p:ext uri="{BB962C8B-B14F-4D97-AF65-F5344CB8AC3E}">
        <p14:creationId xmlns:p14="http://schemas.microsoft.com/office/powerpoint/2010/main" val="928480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دعونا نستخلص خلاصة كل هذا. أحتاج 5 متطوعين. سوف ألعب دور الناجي/الناجية، وسوف تلعب أنت دور العامل الاجتماعي أو مشرف أو مقدم خدمة آخر. سوف أعطي كلاً منكم نشرة بها بعض المعلومات الأساسية عن دورك.  </a:t>
            </a:r>
            <a:r>
              <a:rPr lang="ar-SA" b="1" baseline="0" dirty="0">
                <a:latin typeface="Arial"/>
                <a:cs typeface="Arial"/>
              </a:rPr>
              <a:t>**وزع النشرة 14.2 مؤتمر الحالة </a:t>
            </a:r>
            <a:r>
              <a:rPr lang="ar-SA" smtClean="0">
                <a:latin typeface="Arial"/>
                <a:cs typeface="Arial"/>
              </a:rPr>
              <a:t>**</a:t>
            </a:r>
          </a:p>
          <a:p>
            <a:pPr rtl="1"/>
            <a:endParaRPr lang="ar-SA" baseline="0" dirty="0"/>
          </a:p>
          <a:p>
            <a:pPr algn="r" rtl="1"/>
            <a:r>
              <a:rPr lang="ar-SA" smtClean="0">
                <a:latin typeface="Arial"/>
                <a:cs typeface="Arial"/>
              </a:rPr>
              <a:t>استناداً إلى ما أخبره لالعامل الاجتماعي بصفتي ناجياً/ناجية، سوف تعملون جميعاً معاً لعقد مؤتمر حالة. فور الانتهاء من لعب الأدوار ، يمكن لهؤلاء الذين لم يشاركوا أن يقدموا تعقيبات وسوف نناقش ما الذي تحقق بشكل جيد وما الذي يمكن تحسينه. ثم، سأطلب من خمسة متطوعين جدد أن يأتوا لأداء لعب الأدوار مع تضمين التعقيبات من المجموعة الأولى.</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13</a:t>
            </a:fld>
            <a:endParaRPr lang="ar-SA"/>
          </a:p>
        </p:txBody>
      </p:sp>
    </p:spTree>
    <p:extLst>
      <p:ext uri="{BB962C8B-B14F-4D97-AF65-F5344CB8AC3E}">
        <p14:creationId xmlns:p14="http://schemas.microsoft.com/office/powerpoint/2010/main" val="1772602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يمكن أن تساهم إدارة الحالة – عندما نقوم بها باستخدام نهج التركيز على الناجي/الناجية - مساهمة كبيرة في عافية الناجي/الناجية النفسية والاجتماعية.  بينما نواصل دعم الناجي/الناجية من خلال متابعتنا، نحتاج إلى التأكد من أننا نواصل إتاحة مجال نستمع فيه ونقدم الدعم المعنوي للناجي/الناجية.  يجب أن نصل الناجي/الناجية مرة أخرى بالأهداف الشخصية التي حددها/حددتها في خطة الإجراءات ونناقش معهم كيفية إعادة التواصل مع مصادر القوة والدعم والتشجيع (الأشخاص والأنشطة وما إلى ذلك.)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14</a:t>
            </a:fld>
            <a:endParaRPr lang="ar-SA"/>
          </a:p>
        </p:txBody>
      </p:sp>
    </p:spTree>
    <p:extLst>
      <p:ext uri="{BB962C8B-B14F-4D97-AF65-F5344CB8AC3E}">
        <p14:creationId xmlns:p14="http://schemas.microsoft.com/office/powerpoint/2010/main" val="3382344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فور استقرار وضع الناجي/الناجية إلى حد ما، من الممكن أن يكون تقديم معلومات دقيقة للناجين/الناجيات عن أسباب العنف المبني على النوع الاجتماعي وديناميكياته وأثره مهماً للغاية في الشفاء والتعافي  وقد يساعد ذلك في تقليل لوم الذات أو الشعور بالوحدة أو الشعور بالارتباك.  على سبيل المثال، ناجية من حالة اغتصاب التي قد تقول لنفسها إن ما حدث كان خطأها، يمكن أن تستفيد من سماع أشياء تدور عن الأسباب الفعلية للعنف الجنسي.  ويمكن أن تساعد المعلومات الدقيقة المجمعة مع رسائل من العامل الاجتماعي بأن ما حدث لم يكن خطؤها في تغيير فكر الناجية.  </a:t>
            </a:r>
            <a:r>
              <a:rPr lang="ar-SA" b="1" baseline="0" dirty="0">
                <a:latin typeface="Arial"/>
                <a:cs typeface="Arial"/>
              </a:rPr>
              <a:t>**لمزيد من المعلومات عن هذا أو للاطلاع على أمثلة محددة انظر الوحدة 15أ و15ج والنشرات المتعلقة بالرسائل الرئيسية ذات الصلة.**</a:t>
            </a:r>
            <a:endParaRPr lang="ar-SA" baseline="0"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وتُعد هذه أيضاً من السبل المحددة التي يمكننا تقديم الدعم النفسي والاجتماعي من خلالها (مساحة للشفاء والتمكين)</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15</a:t>
            </a:fld>
            <a:endParaRPr lang="ar-SA"/>
          </a:p>
        </p:txBody>
      </p:sp>
    </p:spTree>
    <p:extLst>
      <p:ext uri="{BB962C8B-B14F-4D97-AF65-F5344CB8AC3E}">
        <p14:creationId xmlns:p14="http://schemas.microsoft.com/office/powerpoint/2010/main" val="2687052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**وزع النشرة 14.1 التدخلات النفسية والاجتماعية.**  (تمرين اختياري) </a:t>
            </a:r>
            <a:r>
              <a:rPr lang="ar-SA" smtClean="0">
                <a:latin typeface="Arial"/>
                <a:cs typeface="Arial"/>
              </a:rPr>
              <a:t>والآن وبعد أن ناقشنا المكونات المتنوعة التي قد تنطوي عليها عملية تدخل نفسية واجتماعية، دعونا نأخذ بعض الوقت للتفكير بشأن التدخلات التي قد تكون متاحة في العمل الخاص بك.  كون مجموعة ثنائية مع شخص ما من منظمتك أو فريقك. اقضوا بضع دقائق في المناقشة.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16</a:t>
            </a:fld>
            <a:endParaRPr lang="ar-SA"/>
          </a:p>
        </p:txBody>
      </p:sp>
    </p:spTree>
    <p:extLst>
      <p:ext uri="{BB962C8B-B14F-4D97-AF65-F5344CB8AC3E}">
        <p14:creationId xmlns:p14="http://schemas.microsoft.com/office/powerpoint/2010/main" val="145008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نحن نركز الآن على الخطوة 5، المتابعة.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solidFill>
                  <a:prstClr val="black"/>
                </a:solidFill>
              </a:rPr>
              <a:pPr/>
              <a:t>17</a:t>
            </a:fld>
            <a:endParaRPr lang="ar-SA">
              <a:solidFill>
                <a:prstClr val="black"/>
              </a:solidFill>
            </a:endParaRPr>
          </a:p>
        </p:txBody>
      </p:sp>
    </p:spTree>
    <p:extLst>
      <p:ext uri="{BB962C8B-B14F-4D97-AF65-F5344CB8AC3E}">
        <p14:creationId xmlns:p14="http://schemas.microsoft.com/office/powerpoint/2010/main" val="2098903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18</a:t>
            </a:fld>
            <a:endParaRPr lang="ar-SA"/>
          </a:p>
        </p:txBody>
      </p:sp>
    </p:spTree>
    <p:extLst>
      <p:ext uri="{BB962C8B-B14F-4D97-AF65-F5344CB8AC3E}">
        <p14:creationId xmlns:p14="http://schemas.microsoft.com/office/powerpoint/2010/main" val="479158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أثناء متابعة الحالة سوف تقوم بما يلي </a:t>
            </a:r>
          </a:p>
          <a:p>
            <a:pPr algn="r" rtl="1">
              <a:buFont typeface="Arial" pitchFamily="34" charset="0"/>
              <a:buChar char="•"/>
            </a:pPr>
            <a:r>
              <a:rPr lang="ar-SA" sz="1200" kern="1200" baseline="0" dirty="0">
                <a:solidFill>
                  <a:schemeClr val="tx1"/>
                </a:solidFill>
                <a:latin typeface="Arial"/>
                <a:cs typeface="Arial"/>
              </a:rPr>
              <a:t> رصد الحالة.</a:t>
            </a:r>
          </a:p>
          <a:p>
            <a:pPr algn="r" rtl="1">
              <a:buFont typeface="Arial" pitchFamily="34" charset="0"/>
              <a:buChar char="•"/>
            </a:pPr>
            <a:r>
              <a:rPr lang="ar-SA" sz="1200" kern="1200" baseline="0" dirty="0">
                <a:solidFill>
                  <a:schemeClr val="tx1"/>
                </a:solidFill>
                <a:latin typeface="Arial"/>
                <a:cs typeface="Arial"/>
              </a:rPr>
              <a:t> التأكد من أن الناجي/الناجية في أمان ويحصل/تحصل على المساعدة التي يحتاجها/تحتاجها ويحدد/تحدد العوائق أو المشكلات ويتغلب/تتغلب عليها.</a:t>
            </a:r>
          </a:p>
          <a:p>
            <a:pPr algn="r" rtl="1">
              <a:buFont typeface="Arial" pitchFamily="34" charset="0"/>
              <a:buChar char="•"/>
            </a:pPr>
            <a:r>
              <a:rPr lang="ar-SA" sz="1200" kern="1200" baseline="0" dirty="0">
                <a:solidFill>
                  <a:schemeClr val="tx1"/>
                </a:solidFill>
                <a:latin typeface="Arial"/>
                <a:cs typeface="Arial"/>
              </a:rPr>
              <a:t> تحديد المشكلات الجديدة وحلولها.</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19</a:t>
            </a:fld>
            <a:endParaRPr lang="ar-SA"/>
          </a:p>
        </p:txBody>
      </p:sp>
    </p:spTree>
    <p:extLst>
      <p:ext uri="{BB962C8B-B14F-4D97-AF65-F5344CB8AC3E}">
        <p14:creationId xmlns:p14="http://schemas.microsoft.com/office/powerpoint/2010/main" val="135348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14: الخطوات 4 و5 و6: التنفيذ والمتباعة وإغلاق ملف الحالة</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تنفيذ خطة إجراءات الحالة بفاعلية مع الناجي/الناجية</a:t>
            </a:r>
          </a:p>
          <a:p>
            <a:pPr marL="171450" lvl="0" indent="-171450" algn="r" rtl="1">
              <a:buFont typeface="Arial" charset="0"/>
              <a:buChar char="•"/>
            </a:pPr>
            <a:r>
              <a:rPr lang="ar-SA" sz="1200" kern="1200" dirty="0">
                <a:solidFill>
                  <a:schemeClr val="tx1"/>
                </a:solidFill>
                <a:effectLst/>
                <a:latin typeface="Arial"/>
                <a:cs typeface="Arial"/>
              </a:rPr>
              <a:t>فهم كيفية استخدام اجتماعات الحالة لدعم الناجي/الناجية</a:t>
            </a:r>
          </a:p>
          <a:p>
            <a:pPr marL="171450" lvl="0" indent="-171450" algn="r" rtl="1">
              <a:buFont typeface="Arial" charset="0"/>
              <a:buChar char="•"/>
            </a:pPr>
            <a:r>
              <a:rPr lang="ar-SA" sz="1200" kern="1200" dirty="0">
                <a:solidFill>
                  <a:schemeClr val="tx1"/>
                </a:solidFill>
                <a:effectLst/>
                <a:latin typeface="Arial"/>
                <a:cs typeface="Arial"/>
              </a:rPr>
              <a:t>إجراء المتابعة المناسبة للحالة وإغلاق ملفها</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 ساعتان</a:t>
            </a:r>
            <a:r>
              <a:rPr lang="ar-SA" sz="1200" kern="1200" dirty="0">
                <a:solidFill>
                  <a:schemeClr val="tx1"/>
                </a:solidFill>
                <a:effectLst/>
                <a:latin typeface="Arial"/>
                <a:cs typeface="Arial"/>
              </a:rPr>
              <a:t>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14.1 – التدخلات النفسية والاجتماعية (واحدة لكل مشارك)</a:t>
            </a:r>
          </a:p>
          <a:p>
            <a:pPr marL="171450" lvl="0" indent="-171450" algn="r" rtl="1">
              <a:buFont typeface="Arial" charset="0"/>
              <a:buChar char="•"/>
            </a:pPr>
            <a:r>
              <a:rPr lang="ar-SA" sz="1200" kern="1200" dirty="0">
                <a:solidFill>
                  <a:schemeClr val="tx1"/>
                </a:solidFill>
                <a:effectLst/>
                <a:latin typeface="Arial"/>
                <a:cs typeface="Arial"/>
              </a:rPr>
              <a:t>النشرة 14.2 – اجتماع الحالة (واحدة للمسير وكل متطوع - إجمالي 5) </a:t>
            </a:r>
          </a:p>
          <a:p>
            <a:pPr marL="171450" lvl="0" indent="-171450" algn="r" rtl="1">
              <a:buFont typeface="Arial" charset="0"/>
              <a:buChar char="•"/>
            </a:pPr>
            <a:r>
              <a:rPr lang="ar-SA" sz="1200" kern="1200" dirty="0">
                <a:solidFill>
                  <a:schemeClr val="tx1"/>
                </a:solidFill>
                <a:effectLst/>
                <a:latin typeface="Arial"/>
                <a:cs typeface="Arial"/>
              </a:rPr>
              <a:t>النشرة 14.3 – إغلاق ملف الحالة (واحدة لكل مشارك)</a:t>
            </a:r>
          </a:p>
          <a:p>
            <a:pPr marL="171450" lvl="0" indent="-171450" algn="r" rtl="1">
              <a:buFont typeface="Arial" charset="0"/>
              <a:buChar char="•"/>
            </a:pPr>
            <a:r>
              <a:rPr lang="ar-SA" sz="1200" kern="1200" dirty="0">
                <a:solidFill>
                  <a:schemeClr val="tx1"/>
                </a:solidFill>
                <a:effectLst/>
                <a:latin typeface="Arial"/>
                <a:cs typeface="Arial"/>
              </a:rPr>
              <a:t>النشرة 14.4 – أداة تعليقات العميل (واحدة لكل مشارك) </a:t>
            </a: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mar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 دقائق - الأهداف والمقدمة ونظرة عامة (1-4)</a:t>
            </a:r>
          </a:p>
          <a:p>
            <a:pPr algn="r" rtl="1"/>
            <a:r>
              <a:rPr lang="ar-SA" sz="1200" kern="1200" dirty="0">
                <a:solidFill>
                  <a:schemeClr val="tx1"/>
                </a:solidFill>
                <a:effectLst/>
                <a:latin typeface="Arial"/>
                <a:cs typeface="Arial"/>
              </a:rPr>
              <a:t>10 دقائق - الإحالات والإبلاغ (5-6)</a:t>
            </a:r>
          </a:p>
          <a:p>
            <a:pPr algn="r" rtl="1"/>
            <a:r>
              <a:rPr lang="ar-SA" sz="1200" kern="1200" dirty="0">
                <a:solidFill>
                  <a:schemeClr val="tx1"/>
                </a:solidFill>
                <a:effectLst/>
                <a:latin typeface="Arial"/>
                <a:cs typeface="Arial"/>
              </a:rPr>
              <a:t>10 دقائق - نشاط الإبلاغ الإلزامي (7-8)</a:t>
            </a:r>
          </a:p>
          <a:p>
            <a:pPr algn="r" rtl="1"/>
            <a:r>
              <a:rPr lang="ar-SA" sz="1200" kern="1200" dirty="0">
                <a:solidFill>
                  <a:schemeClr val="tx1"/>
                </a:solidFill>
                <a:effectLst/>
                <a:latin typeface="Arial"/>
                <a:cs typeface="Arial"/>
              </a:rPr>
              <a:t>10 دقائق – تنسيق الحالة (8-10)</a:t>
            </a:r>
          </a:p>
          <a:p>
            <a:pPr algn="r" rtl="1"/>
            <a:r>
              <a:rPr lang="ar-SA" sz="1200" kern="1200" dirty="0">
                <a:solidFill>
                  <a:schemeClr val="tx1"/>
                </a:solidFill>
                <a:effectLst/>
                <a:latin typeface="Arial"/>
                <a:cs typeface="Arial"/>
              </a:rPr>
              <a:t>10 دقائق - نشاط تنسيق الحالة (11)</a:t>
            </a:r>
          </a:p>
          <a:p>
            <a:pPr algn="r" rtl="1"/>
            <a:r>
              <a:rPr lang="ar-SA" sz="1200" kern="1200" dirty="0">
                <a:solidFill>
                  <a:schemeClr val="tx1"/>
                </a:solidFill>
                <a:effectLst/>
                <a:latin typeface="Arial"/>
                <a:cs typeface="Arial"/>
              </a:rPr>
              <a:t>10 دقائق - التدخلات النفسية والاجتماعية والنشاط (12-14)</a:t>
            </a:r>
          </a:p>
          <a:p>
            <a:pPr algn="r" rtl="1"/>
            <a:r>
              <a:rPr lang="ar-SA" sz="1200" kern="1200" dirty="0">
                <a:solidFill>
                  <a:schemeClr val="tx1"/>
                </a:solidFill>
                <a:effectLst/>
                <a:latin typeface="Arial"/>
                <a:cs typeface="Arial"/>
              </a:rPr>
              <a:t>10 دقائق – الخطوة 4 لعب الأدوار  (15)</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10 دقائق - الخطوة 5 (16-20)</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10 دقائق - نشاط المتباعة (21)</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15 دقيقة - الخطوة 6 (22-31)</a:t>
            </a: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dirty="0">
                <a:solidFill>
                  <a:schemeClr val="tx1"/>
                </a:solidFill>
                <a:effectLst/>
                <a:latin typeface="Arial"/>
                <a:cs typeface="Arial"/>
              </a:rPr>
              <a:t>دقائق - الإنهاء (32)</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r>
              <a:rPr lang="ar-SA" smtClean="0">
                <a:latin typeface="Arial"/>
                <a:cs typeface="Arial"/>
              </a:rPr>
              <a:t> </a:t>
            </a:r>
          </a:p>
          <a:p>
            <a:pPr marL="171450" lvl="0" indent="-171450" algn="r" rtl="1">
              <a:buFont typeface="Arial" charset="0"/>
              <a:buChar char="•"/>
            </a:pPr>
            <a:r>
              <a:rPr lang="ar-SA" sz="1200" kern="1200" dirty="0">
                <a:solidFill>
                  <a:schemeClr val="tx1"/>
                </a:solidFill>
                <a:effectLst/>
                <a:latin typeface="Arial"/>
                <a:cs typeface="Arial"/>
              </a:rPr>
              <a:t>تتناول هذه الجلسة الكثير من المعلومات المختلفة في نفس الوقت. تأكد من قضاء وقت كاف بشأن كل خطوة من الخطوات الثلاث للسماح للمشاركين بفهم ما هو مطلوب فهماً كاملاً؛ وقد يكون من الضروري تقسيم هذه الجلسة لقضاء المزيد من الوقت بشأن شيء ما إذا لم يستوعبه المشاركون في جلسة واحدة.</a:t>
            </a:r>
          </a:p>
          <a:p>
            <a:pPr marL="171450" lvl="0" indent="-171450" algn="r" rtl="1">
              <a:buFont typeface="Arial" charset="0"/>
              <a:buChar char="•"/>
            </a:pPr>
            <a:r>
              <a:rPr lang="ar-SA" sz="1200" kern="1200" dirty="0">
                <a:solidFill>
                  <a:schemeClr val="tx1"/>
                </a:solidFill>
                <a:effectLst/>
                <a:latin typeface="Arial"/>
                <a:cs typeface="Arial"/>
              </a:rPr>
              <a:t>تذكر أنه في حين يتم تقديم الخطوات بطريقة خطية، فليست هذه بالضرورة هي الكيفية التي ستسير بها الإجراءات بالنسبة لكل ناج/ناجية . يجب أن يكون  العاملين الاجتماعيين على استعداد للعودة إلى خطوات سابقة حسب الحاجة.</a:t>
            </a:r>
          </a:p>
          <a:p>
            <a:pPr marL="171450" lvl="0" indent="-171450" algn="r" rtl="1">
              <a:buFont typeface="Arial" charset="0"/>
              <a:buChar char="•"/>
            </a:pPr>
            <a:r>
              <a:rPr lang="ar-SA" sz="1200" kern="1200" dirty="0">
                <a:solidFill>
                  <a:schemeClr val="tx1"/>
                </a:solidFill>
                <a:effectLst/>
                <a:latin typeface="Arial"/>
                <a:cs typeface="Arial"/>
              </a:rPr>
              <a:t>ويُعد الإبلاغ الإلزامي موضوعاً صعباً في الكثير من السياقات، لا سيما في السياقات التي قد لا يتم فيها الحفاظ على سرية المعلومات من قِبل السلطات، أو حيثما قد تعرض السلطات الناجين/الناجيات للخطر. راجع المبادئ التوجيهية لإدارة الحالات للحصول على مزيد من المعلومات بشأن هذا الموضوع، وتأكد من مناقشة ذلك مع مشرفك/مشرف الفريق الذي تدعمه قبل التدريب.</a:t>
            </a:r>
          </a:p>
          <a:p>
            <a:pPr marL="171450" lvl="0" indent="-171450" algn="r" rtl="1">
              <a:buFont typeface="Arial" charset="0"/>
              <a:buChar char="•"/>
            </a:pPr>
            <a:r>
              <a:rPr lang="ar-SA" sz="1200" kern="1200" dirty="0">
                <a:solidFill>
                  <a:schemeClr val="tx1"/>
                </a:solidFill>
                <a:effectLst/>
                <a:latin typeface="Arial"/>
                <a:cs typeface="Arial"/>
              </a:rPr>
              <a:t>تذكر أن مؤتمرات الحالة تُعقد على أساس مخصص، أي عندما تكون هناك حاجة لحالة معينة. مؤتمرات الحالة ليست منتدى لتبادل جميع الحالات المفتوحة مع مقدمي خدمة آخرين من أجل الحصول على معلومات. </a:t>
            </a:r>
          </a:p>
          <a:p>
            <a:pPr lvl="0"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يجب أن يشعر الميسرون بالارتياح تجاه الموضوعات التالية: </a:t>
            </a:r>
          </a:p>
          <a:p>
            <a:pPr marL="171450" lvl="0" indent="-171450" algn="r" rtl="1">
              <a:buFont typeface="Arial" charset="0"/>
              <a:buChar char="•"/>
            </a:pPr>
            <a:r>
              <a:rPr lang="ar-SA" sz="1200" kern="1200" dirty="0">
                <a:solidFill>
                  <a:schemeClr val="tx1"/>
                </a:solidFill>
                <a:effectLst/>
                <a:latin typeface="Arial"/>
                <a:cs typeface="Arial"/>
              </a:rPr>
              <a:t>إجراءات الإبلاغ الإلزامي وما الذي يعنيه في السياق المحدد. </a:t>
            </a:r>
          </a:p>
          <a:p>
            <a:pPr marL="171450" lvl="0" indent="-171450" algn="r" rtl="1">
              <a:buFont typeface="Arial" charset="0"/>
              <a:buChar char="•"/>
            </a:pPr>
            <a:r>
              <a:rPr lang="ar-SA" sz="1200" kern="1200" dirty="0">
                <a:solidFill>
                  <a:schemeClr val="tx1"/>
                </a:solidFill>
                <a:effectLst/>
                <a:latin typeface="Arial"/>
                <a:cs typeface="Arial"/>
              </a:rPr>
              <a:t>التدخلات النفسية والاجتماعية الأساسية بما في ذلك التربية النفسي. </a:t>
            </a:r>
          </a:p>
          <a:p>
            <a:pPr marL="171450" lvl="0" indent="-171450" algn="r" rtl="1">
              <a:buFont typeface="Arial" charset="0"/>
              <a:buChar char="•"/>
            </a:pPr>
            <a:r>
              <a:rPr lang="ar-SA" sz="1200" kern="1200" dirty="0">
                <a:solidFill>
                  <a:schemeClr val="tx1"/>
                </a:solidFill>
                <a:effectLst/>
                <a:latin typeface="Arial"/>
                <a:cs typeface="Arial"/>
              </a:rPr>
              <a:t>معايير إغلاق ملف الحالة، وكيفية إجراء مراجعة واتخاذ قرار إغلاق ملف الحالة في هذا السياق.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يمكن أن تعرض قوانين الإبلاغ الإلزامي في بعض السياقات، حيث لا توجد أحكام كافية للسلامة والأمن، الناجين للخطر. من الضروري مناقشة أي اشتراطات للإبلاغ الإلزامي مع مشرفك، وإبلاغ الناجين بهذه الاشتراطات (ويُفضل قبل أن تبلغك الناجية بأي معلومات سرية).  </a:t>
            </a:r>
          </a:p>
          <a:p>
            <a:pPr marL="171450" lvl="0" indent="-171450" algn="r" rtl="1">
              <a:buFont typeface="Arial" charset="0"/>
              <a:buChar char="•"/>
            </a:pPr>
            <a:r>
              <a:rPr lang="ar-SA" sz="1200" kern="1200" dirty="0">
                <a:solidFill>
                  <a:schemeClr val="tx1"/>
                </a:solidFill>
                <a:effectLst/>
                <a:latin typeface="Arial"/>
                <a:cs typeface="Arial"/>
              </a:rPr>
              <a:t>تُعقد مؤتمرات الحالة على أساس مخصص، حيثما تكون هناك حاجة لحالة معينة، وبموافقة الناجي/الناجية. مؤتمرات الحالة ليست منتدى لتبادل جميع الحالات المفتوحة مع مقدمي خدمة آخرين من أجل الحصول على معلومات.</a:t>
            </a:r>
          </a:p>
          <a:p>
            <a:pPr marL="171450" lvl="0" indent="-171450" algn="r" rtl="1">
              <a:buFont typeface="Arial" charset="0"/>
              <a:buChar char="•"/>
            </a:pPr>
            <a:r>
              <a:rPr lang="ar-SA" sz="1200" kern="1200" dirty="0">
                <a:solidFill>
                  <a:schemeClr val="tx1"/>
                </a:solidFill>
                <a:effectLst/>
                <a:latin typeface="Arial"/>
                <a:cs typeface="Arial"/>
              </a:rPr>
              <a:t>تُعتبر إدارة الحالات، عندما تُنفذ بطريقة داعمة وودية للناجي/الناجية، تدخلاً نفسياً واجتماعياً. </a:t>
            </a:r>
          </a:p>
          <a:p>
            <a:pPr marL="171450" lvl="0" indent="-171450" algn="r" rtl="1">
              <a:buFont typeface="Arial" charset="0"/>
              <a:buChar char="•"/>
            </a:pPr>
            <a:r>
              <a:rPr lang="ar-SA" sz="1200" kern="1200" dirty="0">
                <a:solidFill>
                  <a:schemeClr val="tx1"/>
                </a:solidFill>
                <a:effectLst/>
                <a:latin typeface="Arial"/>
                <a:cs typeface="Arial"/>
              </a:rPr>
              <a:t>ويُعد إغلاق ملف الحالة خطوة مهمة من إجراءات إدارة  الحالة، حيث إنه يتيح للعامل الاجتماعب التركيز على الحالات النشطة التي يحتاج فيها الناجون/الناجيات إلى الدعم. ومع ذلك، من المهم عدم التسرع في الإجراءات فقط لإغلاق ملف الحالة؛ يجب دائماً مناقشة هذه الخطوة مع المشرف. </a:t>
            </a:r>
          </a:p>
          <a:p>
            <a:pPr rtl="1"/>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marL="0" marR="0" indent="0" algn="l" defTabSz="914400" rtl="1" eaLnBrk="1" fontAlgn="base" latinLnBrk="0" hangingPunct="1">
              <a:lnSpc>
                <a:spcPct val="100000"/>
              </a:lnSpc>
              <a:spcBef>
                <a:spcPct val="0"/>
              </a:spcBef>
              <a:spcAft>
                <a:spcPct val="0"/>
              </a:spcAft>
              <a:buClrTx/>
              <a:buSzTx/>
              <a:buFontTx/>
              <a:buNone/>
              <a:tabLst/>
              <a:defRPr/>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C2D44066-B45F-4E38-A100-9B204B60426C}"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42001537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b="1" kern="1200" baseline="0" dirty="0">
                <a:solidFill>
                  <a:schemeClr val="tx1"/>
                </a:solidFill>
                <a:latin typeface="Arial"/>
                <a:cs typeface="Arial"/>
              </a:rPr>
              <a:t>الاجتماع مع الناجي/الناجية أو الاتصال به/بها حسب الاتفاق. </a:t>
            </a:r>
            <a:r>
              <a:rPr lang="ar-SA" sz="1200" kern="1200" baseline="0" dirty="0">
                <a:solidFill>
                  <a:schemeClr val="tx1"/>
                </a:solidFill>
                <a:latin typeface="Arial"/>
                <a:cs typeface="Arial"/>
              </a:rPr>
              <a:t>أثناء التخطيط لعمل الحالة، يجب أن تكون قد اتفقت بالفعل مع</a:t>
            </a:r>
          </a:p>
          <a:p>
            <a:pPr algn="r" rtl="1"/>
            <a:r>
              <a:rPr lang="ar-SA" sz="1200" kern="1200" baseline="0" dirty="0">
                <a:solidFill>
                  <a:schemeClr val="tx1"/>
                </a:solidFill>
                <a:latin typeface="Arial"/>
                <a:cs typeface="Arial"/>
              </a:rPr>
              <a:t>الناجي/الناجية بشأن متى وكيف ستتم متابعة الحالة. يجب أن تُعقد اجتماعات المتابعة في مكان</a:t>
            </a:r>
          </a:p>
          <a:p>
            <a:pPr algn="r" rtl="1"/>
            <a:r>
              <a:rPr lang="ar-SA" sz="1200" kern="1200" baseline="0" dirty="0">
                <a:solidFill>
                  <a:schemeClr val="tx1"/>
                </a:solidFill>
                <a:latin typeface="Arial"/>
                <a:cs typeface="Arial"/>
              </a:rPr>
              <a:t>يشعر/تشعر فيه الناجي/الناجية بالارتياح ويمكن الحفاظ فيه على السرية. يجب أن تحدد أنت والناجي/الناجية</a:t>
            </a:r>
          </a:p>
          <a:p>
            <a:pPr algn="r" rtl="1"/>
            <a:r>
              <a:rPr lang="ar-SA" sz="1200" kern="1200" baseline="0" dirty="0">
                <a:solidFill>
                  <a:schemeClr val="tx1"/>
                </a:solidFill>
                <a:latin typeface="Arial"/>
                <a:cs typeface="Arial"/>
              </a:rPr>
              <a:t>وقتاً وتاريخاً ومكاناً معيناً يكون الأفضل للناجي/الناجية.</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إعادة تقييم السلامة. </a:t>
            </a:r>
            <a:r>
              <a:rPr lang="ar-SA" sz="1200" kern="1200" baseline="0" dirty="0">
                <a:solidFill>
                  <a:schemeClr val="tx1"/>
                </a:solidFill>
                <a:latin typeface="Arial"/>
                <a:cs typeface="Arial"/>
              </a:rPr>
              <a:t>غالباً ما تزيد مخاطر إيذاء الناجي/الناجية فور الكشف عن الحادثة. وبالتالي،</a:t>
            </a:r>
          </a:p>
          <a:p>
            <a:pPr algn="r" rtl="1"/>
            <a:r>
              <a:rPr lang="ar-SA" sz="1200" kern="1200" baseline="0" dirty="0">
                <a:solidFill>
                  <a:schemeClr val="tx1"/>
                </a:solidFill>
                <a:latin typeface="Arial"/>
                <a:cs typeface="Arial"/>
              </a:rPr>
              <a:t>يجب على العاملين الاجتماعيين أن يقيموا سلامة الناجي/الناجية أثناء كل زيارة مع الناجي/الناجية. أثناء زيارات المتابعة، يجب</a:t>
            </a:r>
          </a:p>
          <a:p>
            <a:pPr algn="r" rtl="1"/>
            <a:r>
              <a:rPr lang="ar-SA" sz="1200" kern="1200" baseline="0" dirty="0">
                <a:solidFill>
                  <a:schemeClr val="tx1"/>
                </a:solidFill>
                <a:latin typeface="Arial"/>
                <a:cs typeface="Arial"/>
              </a:rPr>
              <a:t>طرح أسئلة محددة عن سلامة الناجي/الناجية في المنزل والمجتمع وما الذي تغير منذ آخر</a:t>
            </a:r>
          </a:p>
          <a:p>
            <a:pPr algn="r" rtl="1"/>
            <a:r>
              <a:rPr lang="ar-SA" sz="1200" kern="1200" baseline="0" dirty="0">
                <a:solidFill>
                  <a:schemeClr val="tx1"/>
                </a:solidFill>
                <a:latin typeface="Arial"/>
                <a:cs typeface="Arial"/>
              </a:rPr>
              <a:t>اجتماع. استناداً إلى نتيجة إعادة تقييم السلامة، يجب أن تتابع إحالات السلامة أو تضع</a:t>
            </a:r>
          </a:p>
          <a:p>
            <a:pPr algn="r" rtl="1"/>
            <a:r>
              <a:rPr lang="ar-SA" sz="1200" kern="1200" baseline="0" dirty="0">
                <a:solidFill>
                  <a:schemeClr val="tx1"/>
                </a:solidFill>
                <a:latin typeface="Arial"/>
                <a:cs typeface="Arial"/>
              </a:rPr>
              <a:t>خطة سلامة محدثة إذا لزم الأمر.</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إعادة تقييم</a:t>
            </a:r>
            <a:r>
              <a:rPr lang="ar-SA" smtClean="0">
                <a:latin typeface="Arial"/>
                <a:cs typeface="Arial"/>
              </a:rPr>
              <a:t> </a:t>
            </a:r>
            <a:r>
              <a:rPr lang="ar-SA" sz="1200" b="1" kern="1200" baseline="0" dirty="0">
                <a:solidFill>
                  <a:schemeClr val="tx1"/>
                </a:solidFill>
                <a:latin typeface="Arial"/>
                <a:cs typeface="Arial"/>
              </a:rPr>
              <a:t>الحالة النفسية والاجتماعية والوظائف. </a:t>
            </a:r>
            <a:r>
              <a:rPr lang="ar-SA" sz="1200" kern="1200" baseline="0" dirty="0">
                <a:solidFill>
                  <a:schemeClr val="tx1"/>
                </a:solidFill>
                <a:latin typeface="Arial"/>
                <a:cs typeface="Arial"/>
              </a:rPr>
              <a:t>بمرور الوقت إذا لم تتحسن عافية الناجي/الناجية أو بدت</a:t>
            </a:r>
          </a:p>
          <a:p>
            <a:pPr algn="r" rtl="1"/>
            <a:r>
              <a:rPr lang="ar-SA" sz="1200" kern="1200" baseline="0" dirty="0">
                <a:solidFill>
                  <a:schemeClr val="tx1"/>
                </a:solidFill>
                <a:latin typeface="Arial"/>
                <a:cs typeface="Arial"/>
              </a:rPr>
              <a:t>تسوء (على سبيل المثال، لا يهتم/تهتم الناجي/الناجية بنفسه أو بأطفاله/بنفسها أو اطفالها، ويزيد/تزيد من عزلة نفسه/نفسها) فقد يُنظر في توفير </a:t>
            </a:r>
          </a:p>
          <a:p>
            <a:pPr algn="r" rtl="1"/>
            <a:r>
              <a:rPr lang="ar-SA" sz="1200" kern="1200" baseline="0" dirty="0">
                <a:solidFill>
                  <a:schemeClr val="tx1"/>
                </a:solidFill>
                <a:latin typeface="Arial"/>
                <a:cs typeface="Arial"/>
              </a:rPr>
              <a:t>الرعاية الصحية النفسية والاجتماعية أو العقلية الأكثر تخصصاً، إذا كانت متاحة. وتجب استشارة المشرفين في</a:t>
            </a:r>
          </a:p>
          <a:p>
            <a:pPr algn="r" rtl="1"/>
            <a:r>
              <a:rPr lang="ar-SA" sz="1200" kern="1200" baseline="0" dirty="0">
                <a:solidFill>
                  <a:schemeClr val="tx1"/>
                </a:solidFill>
                <a:latin typeface="Arial"/>
                <a:cs typeface="Arial"/>
              </a:rPr>
              <a:t>مثل هذه الحالات لتحديد مدى الحاجة إلى إجراء مثل هذه الإحالة.</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20</a:t>
            </a:fld>
            <a:endParaRPr lang="ar-SA"/>
          </a:p>
        </p:txBody>
      </p:sp>
    </p:spTree>
    <p:extLst>
      <p:ext uri="{BB962C8B-B14F-4D97-AF65-F5344CB8AC3E}">
        <p14:creationId xmlns:p14="http://schemas.microsoft.com/office/powerpoint/2010/main" val="16301680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r" rtl="1"/>
            <a:r>
              <a:rPr lang="ar-SA" sz="1200" b="1" kern="1200" baseline="0" dirty="0">
                <a:solidFill>
                  <a:schemeClr val="tx1"/>
                </a:solidFill>
                <a:latin typeface="Arial"/>
                <a:cs typeface="Arial"/>
              </a:rPr>
              <a:t>مراجعة خطة إجراءات الحالة مع الناجي/الناجية. </a:t>
            </a:r>
            <a:r>
              <a:rPr lang="ar-SA" sz="1200" kern="1200" baseline="0" dirty="0">
                <a:solidFill>
                  <a:schemeClr val="tx1"/>
                </a:solidFill>
                <a:latin typeface="Arial"/>
                <a:cs typeface="Arial"/>
              </a:rPr>
              <a:t>مناقشة مدى وصول الناجي/الناجية إلى الخدمات</a:t>
            </a:r>
          </a:p>
          <a:p>
            <a:pPr algn="r" rtl="1"/>
            <a:r>
              <a:rPr lang="ar-SA" sz="1200" kern="1200" baseline="0" dirty="0">
                <a:solidFill>
                  <a:schemeClr val="tx1"/>
                </a:solidFill>
                <a:latin typeface="Arial"/>
                <a:cs typeface="Arial"/>
              </a:rPr>
              <a:t>التي تمت إحالته/احالتها لها وهل واجهته/واجهتها أية صعوبات. تحديد مدى ظهور أية احتياجات جديدة</a:t>
            </a:r>
          </a:p>
          <a:p>
            <a:pPr algn="r" rtl="1"/>
            <a:r>
              <a:rPr lang="ar-SA" sz="1200" kern="1200" baseline="0" dirty="0">
                <a:solidFill>
                  <a:schemeClr val="tx1"/>
                </a:solidFill>
                <a:latin typeface="Arial"/>
                <a:cs typeface="Arial"/>
              </a:rPr>
              <a:t>تجب تلبيتها.</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تنقيح خطة إجراءات الحالة. </a:t>
            </a:r>
            <a:r>
              <a:rPr lang="ar-SA" sz="1200" kern="1200" baseline="0" dirty="0">
                <a:solidFill>
                  <a:schemeClr val="tx1"/>
                </a:solidFill>
                <a:latin typeface="Arial"/>
                <a:cs typeface="Arial"/>
              </a:rPr>
              <a:t>توثيق نتائج الإحالات وأية احتياجات جديدة قد ظهرت في نموذج خطة إجراءات</a:t>
            </a:r>
          </a:p>
          <a:p>
            <a:pPr algn="r" rtl="1"/>
            <a:r>
              <a:rPr lang="ar-SA" sz="1200" kern="1200" baseline="0" dirty="0">
                <a:solidFill>
                  <a:schemeClr val="tx1"/>
                </a:solidFill>
                <a:latin typeface="Arial"/>
                <a:cs typeface="Arial"/>
              </a:rPr>
              <a:t>الحالة أو نموذج المتابعة. جدولة أية زيارة متابعة أخرى.</a:t>
            </a:r>
          </a:p>
          <a:p>
            <a:pPr rtl="1"/>
            <a:endParaRPr lang="ar-SA" sz="1200" b="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تنفيذ خطة إجراءات الحالة المنقحة. </a:t>
            </a:r>
            <a:r>
              <a:rPr lang="ar-SA" sz="1200" kern="1200" baseline="0" dirty="0">
                <a:solidFill>
                  <a:schemeClr val="tx1"/>
                </a:solidFill>
                <a:latin typeface="Arial"/>
                <a:cs typeface="Arial"/>
              </a:rPr>
              <a:t>إذا كانت هناك حاجة إلى أي إحالات جديدة، فيجب اتباع إجراءات الموافقة  المطلعة</a:t>
            </a:r>
          </a:p>
          <a:p>
            <a:pPr algn="r" rtl="1"/>
            <a:r>
              <a:rPr lang="ar-SA" sz="1200" kern="1200" baseline="0" dirty="0">
                <a:solidFill>
                  <a:schemeClr val="tx1"/>
                </a:solidFill>
                <a:latin typeface="Arial"/>
                <a:cs typeface="Arial"/>
              </a:rPr>
              <a:t>الإضافية.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في حين أن إجراءات إدارة الحالات تتضمن خطوات، تحتاج إلى إدراك أن حياة الناجي/الناجية نادراً ما تكون</a:t>
            </a:r>
          </a:p>
          <a:p>
            <a:pPr algn="r" rtl="1"/>
            <a:r>
              <a:rPr lang="ar-SA" sz="1200" kern="1200" baseline="0" dirty="0">
                <a:solidFill>
                  <a:schemeClr val="tx1"/>
                </a:solidFill>
                <a:latin typeface="Arial"/>
                <a:cs typeface="Arial"/>
              </a:rPr>
              <a:t>خالية من العوائق وتنطوي غالباً على مزيج مركب من الاحتياجات المستمرة. قد تضطر إلى تنفيذ بعض</a:t>
            </a:r>
          </a:p>
          <a:p>
            <a:pPr algn="r" rtl="1"/>
            <a:r>
              <a:rPr lang="ar-SA" sz="1200" kern="1200" baseline="0" dirty="0">
                <a:solidFill>
                  <a:schemeClr val="tx1"/>
                </a:solidFill>
                <a:latin typeface="Arial"/>
                <a:cs typeface="Arial"/>
              </a:rPr>
              <a:t>الخطوات عدة مرات أثناء عملك مع الناجي/الناجية. عندما تكون الحالات معقدة للغاية، ولا سيما حيثما تكون المخاطر</a:t>
            </a:r>
          </a:p>
          <a:p>
            <a:pPr algn="r" rtl="1"/>
            <a:r>
              <a:rPr lang="ar-SA" sz="1200" kern="1200" baseline="0" dirty="0">
                <a:solidFill>
                  <a:schemeClr val="tx1"/>
                </a:solidFill>
                <a:latin typeface="Arial"/>
                <a:cs typeface="Arial"/>
              </a:rPr>
              <a:t>مرتفعة للغاية، من المرجح أن تظل الحالة مفتوحة لفترة طويلة. لا بأس.</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من المهم تذكر أنه قد يكون من الصعب للغاية تلبية جميع احتياجات الناجي/الناجية وأنه في حين يمكنك</a:t>
            </a:r>
          </a:p>
          <a:p>
            <a:pPr algn="r" rtl="1"/>
            <a:r>
              <a:rPr lang="ar-SA" sz="1200" kern="1200" baseline="0" dirty="0">
                <a:solidFill>
                  <a:schemeClr val="tx1"/>
                </a:solidFill>
                <a:latin typeface="Arial"/>
                <a:cs typeface="Arial"/>
              </a:rPr>
              <a:t>الاستمرار في دعم الشخص طالما بقي في حاجة إلى المساعدة، فإنه لا يُتوقع منك إيجاد حلول</a:t>
            </a:r>
          </a:p>
          <a:p>
            <a:pPr algn="r" rtl="1"/>
            <a:r>
              <a:rPr lang="ar-SA" sz="1200" kern="1200" baseline="0" dirty="0">
                <a:solidFill>
                  <a:schemeClr val="tx1"/>
                </a:solidFill>
                <a:latin typeface="Arial"/>
                <a:cs typeface="Arial"/>
              </a:rPr>
              <a:t>لجميع مشكلات الشخص.</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21</a:t>
            </a:fld>
            <a:endParaRPr lang="ar-SA"/>
          </a:p>
        </p:txBody>
      </p:sp>
    </p:spTree>
    <p:extLst>
      <p:ext uri="{BB962C8B-B14F-4D97-AF65-F5344CB8AC3E}">
        <p14:creationId xmlns:p14="http://schemas.microsoft.com/office/powerpoint/2010/main" val="25936049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دعونا الآن نضع هذا موضع التطبيق. واصلوا وانقسموا إلى مجموعات ثنائية. يكون كل شخص في المجموعة 1 ثنائياً مع شخص ما في المجموعة 2. بالنسبة لهذا التمرين، يلعب هؤلاء الأشخاص في المجموعة 1 دور العامل الاجتماعي ويلعب هؤلاء الأشخاص في المجموعة 2 دور الناجي/الناجية. سيمارس كل فريق لعب أدوار إجراءات متابعة الحالة. وبالنسبة لهذا التمرين، يجب أن تلعب المجموعة 2 دور ناج/ناجية عملت معه. تذكر حذف أي أسماء ومعلومات تعريفية للحفاظ على السرية! </a:t>
            </a:r>
          </a:p>
          <a:p>
            <a:pPr rtl="1"/>
            <a:endParaRPr lang="ar-SA" baseline="0" dirty="0"/>
          </a:p>
          <a:p>
            <a:pPr algn="r" rtl="1"/>
            <a:r>
              <a:rPr lang="ar-SA" smtClean="0">
                <a:latin typeface="Arial"/>
                <a:cs typeface="Arial"/>
              </a:rPr>
              <a:t>بعد بعض الوقت، قوموا بتبديل الأدوار بحيث تصبح المجموعة 2 العامل الاجتماعي وتصبح المجموعة 1 الناجي/الناجية، مع اختيار ناج/ناجية من عملك لهذا التمرين. ثم سنجتمع مرة أخرى للمناقشة.</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22</a:t>
            </a:fld>
            <a:endParaRPr lang="ar-SA"/>
          </a:p>
        </p:txBody>
      </p:sp>
    </p:spTree>
    <p:extLst>
      <p:ext uri="{BB962C8B-B14F-4D97-AF65-F5344CB8AC3E}">
        <p14:creationId xmlns:p14="http://schemas.microsoft.com/office/powerpoint/2010/main" val="1875606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نحن نركز الآن على الخطوة 6، إغلاق ملف الحالة.</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solidFill>
                  <a:prstClr val="black"/>
                </a:solidFill>
              </a:rPr>
              <a:pPr/>
              <a:t>23</a:t>
            </a:fld>
            <a:endParaRPr lang="ar-SA">
              <a:solidFill>
                <a:prstClr val="black"/>
              </a:solidFill>
            </a:endParaRPr>
          </a:p>
        </p:txBody>
      </p:sp>
    </p:spTree>
    <p:extLst>
      <p:ext uri="{BB962C8B-B14F-4D97-AF65-F5344CB8AC3E}">
        <p14:creationId xmlns:p14="http://schemas.microsoft.com/office/powerpoint/2010/main" val="20989032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24</a:t>
            </a:fld>
            <a:endParaRPr lang="ar-SA"/>
          </a:p>
        </p:txBody>
      </p:sp>
    </p:spTree>
    <p:extLst>
      <p:ext uri="{BB962C8B-B14F-4D97-AF65-F5344CB8AC3E}">
        <p14:creationId xmlns:p14="http://schemas.microsoft.com/office/powerpoint/2010/main" val="156527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25</a:t>
            </a:fld>
            <a:endParaRPr lang="ar-SA"/>
          </a:p>
        </p:txBody>
      </p:sp>
    </p:spTree>
    <p:extLst>
      <p:ext uri="{BB962C8B-B14F-4D97-AF65-F5344CB8AC3E}">
        <p14:creationId xmlns:p14="http://schemas.microsoft.com/office/powerpoint/2010/main" val="16115243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kern="1200" baseline="0" dirty="0">
                <a:solidFill>
                  <a:schemeClr val="tx1"/>
                </a:solidFill>
                <a:latin typeface="Arial"/>
                <a:cs typeface="Arial"/>
              </a:rPr>
              <a:t>سوف يختلف طول فترة فتح الحالة اختلافاً كبيراً حسب احتياجات الناجي/الناجية والسياق</a:t>
            </a:r>
          </a:p>
          <a:p>
            <a:pPr algn="r" rtl="1"/>
            <a:r>
              <a:rPr lang="ar-SA" sz="1200" kern="1200" baseline="0" dirty="0">
                <a:solidFill>
                  <a:schemeClr val="tx1"/>
                </a:solidFill>
                <a:latin typeface="Arial"/>
                <a:cs typeface="Arial"/>
              </a:rPr>
              <a:t>الذي تعمل فيه. بسبب هذه المتغيرات، من المهم وضع معايير لإغلاق ملف الحالة بحيث تعرف متى</a:t>
            </a:r>
          </a:p>
          <a:p>
            <a:pPr algn="r" rtl="1"/>
            <a:r>
              <a:rPr lang="ar-SA" sz="1200" kern="1200" baseline="0" dirty="0">
                <a:solidFill>
                  <a:schemeClr val="tx1"/>
                </a:solidFill>
                <a:latin typeface="Arial"/>
                <a:cs typeface="Arial"/>
              </a:rPr>
              <a:t>يحين وقت غلق ملف الحالة. يمكنك غلق ملف الحالة على النحو التالي:</a:t>
            </a:r>
          </a:p>
          <a:p>
            <a:pPr rtl="1"/>
            <a:endParaRPr lang="ar-SA" sz="1200" kern="1200" baseline="0" dirty="0">
              <a:solidFill>
                <a:schemeClr val="tx1"/>
              </a:solidFill>
              <a:latin typeface="Arial"/>
              <a:ea typeface="Arial"/>
              <a:cs typeface="Arial"/>
            </a:endParaRPr>
          </a:p>
          <a:p>
            <a:pPr algn="r" rtl="1">
              <a:buFont typeface="Arial" pitchFamily="34" charset="0"/>
              <a:buChar char="•"/>
            </a:pPr>
            <a:r>
              <a:rPr lang="ar-SA" sz="1200" kern="1200" baseline="0" dirty="0">
                <a:solidFill>
                  <a:schemeClr val="tx1"/>
                </a:solidFill>
                <a:latin typeface="Arial"/>
                <a:cs typeface="Arial"/>
              </a:rPr>
              <a:t>  عند تلبية احتياجات الناجي/الناجية و/أو تفعيل أنظمة الدعم (الموجودة مسبقاً أو الجديدة):</a:t>
            </a:r>
          </a:p>
          <a:p>
            <a:pPr rtl="1">
              <a:buFont typeface="Arial" pitchFamily="34" charset="0"/>
              <a:buChar char="•"/>
            </a:pPr>
            <a:endParaRPr lang="ar-SA" sz="1200" kern="1200" baseline="0" dirty="0">
              <a:solidFill>
                <a:schemeClr val="tx1"/>
              </a:solidFill>
              <a:latin typeface="Arial"/>
              <a:ea typeface="Arial"/>
              <a:cs typeface="Arial"/>
            </a:endParaRPr>
          </a:p>
          <a:p>
            <a:pPr lvl="1" algn="r" rtl="1">
              <a:buFont typeface="Arial" pitchFamily="34" charset="0"/>
              <a:buChar char="•"/>
            </a:pPr>
            <a:r>
              <a:rPr lang="ar-SA" sz="1200" kern="1200" baseline="0" dirty="0">
                <a:solidFill>
                  <a:schemeClr val="tx1"/>
                </a:solidFill>
                <a:latin typeface="Arial"/>
                <a:cs typeface="Arial"/>
              </a:rPr>
              <a:t>المتابعة مع الناجي/الناجية ومناقشة حالته/حالتها.</a:t>
            </a:r>
          </a:p>
          <a:p>
            <a:pPr lvl="1" algn="r" rtl="1">
              <a:buFont typeface="Arial" pitchFamily="34" charset="0"/>
              <a:buChar char="•"/>
            </a:pPr>
            <a:r>
              <a:rPr lang="ar-SA" sz="1200" kern="1200" baseline="0" dirty="0">
                <a:solidFill>
                  <a:schemeClr val="tx1"/>
                </a:solidFill>
                <a:latin typeface="Arial"/>
                <a:cs typeface="Arial"/>
              </a:rPr>
              <a:t>مراجعة خطة الإجراءات النهائية وحالة كل هدف معاً.</a:t>
            </a:r>
          </a:p>
          <a:p>
            <a:pPr lvl="1" algn="r" rtl="1">
              <a:buFont typeface="Arial" pitchFamily="34" charset="0"/>
              <a:buChar char="•"/>
            </a:pPr>
            <a:r>
              <a:rPr lang="ar-SA" sz="1200" kern="1200" baseline="0" dirty="0">
                <a:solidFill>
                  <a:schemeClr val="tx1"/>
                </a:solidFill>
                <a:latin typeface="Arial"/>
                <a:cs typeface="Arial"/>
              </a:rPr>
              <a:t> شرح أن الوقت قد حان لإغلاق ملف الحالة، ولكن مع طمأنة الناجي/الناجية أنه/إنها يمكنه/يمكنها  العودة دائماً إذا</a:t>
            </a:r>
          </a:p>
          <a:p>
            <a:pPr lvl="1" algn="r" rtl="1">
              <a:buFont typeface="Arial" pitchFamily="34" charset="0"/>
              <a:buNone/>
            </a:pPr>
            <a:r>
              <a:rPr lang="ar-SA" sz="1200" kern="1200" baseline="0" dirty="0">
                <a:solidFill>
                  <a:schemeClr val="tx1"/>
                </a:solidFill>
                <a:latin typeface="Arial"/>
                <a:cs typeface="Arial"/>
              </a:rPr>
              <a:t>واجه/واجهن  أي مشكلات أو تعرض/تعرضت  لعنف مبني على النوع الاجتماعي مرة ثانية.</a:t>
            </a:r>
          </a:p>
          <a:p>
            <a:pPr rtl="1">
              <a:buFont typeface="Arial" pitchFamily="34" charset="0"/>
              <a:buChar char="•"/>
            </a:pPr>
            <a:endParaRPr lang="ar-SA" dirty="0"/>
          </a:p>
          <a:p>
            <a:pPr algn="r" rtl="1">
              <a:buFont typeface="Arial" pitchFamily="34" charset="0"/>
              <a:buChar char="•"/>
            </a:pPr>
            <a:r>
              <a:rPr lang="ar-SA" sz="1200" kern="1200" baseline="0" dirty="0">
                <a:solidFill>
                  <a:schemeClr val="tx1"/>
                </a:solidFill>
                <a:latin typeface="Arial"/>
                <a:cs typeface="Arial"/>
              </a:rPr>
              <a:t>  عندما يرغب/ترغب الناجي/الناجية في غلق الحالة. قد يشعر الناجون/الناجيات في بعض الأحيان بأنهم لا يرغبون/يرغبن في مواصلة العمل معك حتى لو لم تتم تلبية جميع احتياجاتهم/احتياجاتهن. إن هدفنا هو احترام رغبات الناجي/الناجية وبالتالي يتم غلق ملف الحالة حسب طلبهم/طلبهن.</a:t>
            </a:r>
          </a:p>
          <a:p>
            <a:pPr algn="r" rtl="1">
              <a:buFont typeface="Arial" pitchFamily="34" charset="0"/>
              <a:buChar char="•"/>
            </a:pPr>
            <a:r>
              <a:rPr lang="ar-SA" sz="1200" kern="1200" baseline="0" dirty="0">
                <a:solidFill>
                  <a:schemeClr val="tx1"/>
                </a:solidFill>
                <a:latin typeface="Arial"/>
                <a:cs typeface="Arial"/>
              </a:rPr>
              <a:t>  عندما يترك/تترك الناجي/الناجية المنطقة أو ينتقل/تنتقل إلى مكان آخر.</a:t>
            </a:r>
          </a:p>
          <a:p>
            <a:pPr algn="r" rtl="1">
              <a:buFont typeface="Arial" pitchFamily="34" charset="0"/>
              <a:buChar char="•"/>
            </a:pPr>
            <a:r>
              <a:rPr lang="ar-SA" sz="1200" kern="1200" baseline="0" dirty="0">
                <a:solidFill>
                  <a:schemeClr val="tx1"/>
                </a:solidFill>
                <a:latin typeface="Arial"/>
                <a:cs typeface="Arial"/>
              </a:rPr>
              <a:t>  عندما تعذر عليك الوصول إلى الشخص لمدة 30 يوماً على الأقل.</a:t>
            </a:r>
          </a:p>
          <a:p>
            <a:pPr rtl="1">
              <a:buFont typeface="Arial" pitchFamily="34" charset="0"/>
              <a:buChar char="•"/>
            </a:pPr>
            <a:endParaRPr lang="ar-SA" sz="1200" kern="1200" baseline="0" dirty="0">
              <a:solidFill>
                <a:schemeClr val="tx1"/>
              </a:solidFill>
              <a:latin typeface="Arial"/>
              <a:ea typeface="Arial"/>
              <a:cs typeface="Arial"/>
            </a:endParaRP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26</a:t>
            </a:fld>
            <a:endParaRPr lang="ar-SA"/>
          </a:p>
        </p:txBody>
      </p:sp>
    </p:spTree>
    <p:extLst>
      <p:ext uri="{BB962C8B-B14F-4D97-AF65-F5344CB8AC3E}">
        <p14:creationId xmlns:p14="http://schemas.microsoft.com/office/powerpoint/2010/main" val="32766666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27</a:t>
            </a:fld>
            <a:endParaRPr lang="ar-SA"/>
          </a:p>
        </p:txBody>
      </p:sp>
    </p:spTree>
    <p:extLst>
      <p:ext uri="{BB962C8B-B14F-4D97-AF65-F5344CB8AC3E}">
        <p14:creationId xmlns:p14="http://schemas.microsoft.com/office/powerpoint/2010/main" val="6420682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تذكر الاحتفاظ بالملف العام (بما في ذلك نماذج الاستقبال ونماذج عمل الحالات وما إلى ذلك)، التي يجب أن تكون معرفة فقط بواسطة رمز وليس بالاسم أو أي معلومات تعريفية أخرى وفصلها عن نماذج الموافقة التي تتضمن جميع البيانات التعريفية ذات الصلة. </a:t>
            </a:r>
            <a:endParaRPr lang="ar-SA"/>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29</a:t>
            </a:fld>
            <a:endParaRPr lang="ar-SA"/>
          </a:p>
        </p:txBody>
      </p:sp>
    </p:spTree>
    <p:extLst>
      <p:ext uri="{BB962C8B-B14F-4D97-AF65-F5344CB8AC3E}">
        <p14:creationId xmlns:p14="http://schemas.microsoft.com/office/powerpoint/2010/main" val="3478205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None/>
            </a:pPr>
            <a:r>
              <a:rPr lang="ar-SA" smtClean="0">
                <a:latin typeface="Arial"/>
                <a:cs typeface="Arial"/>
              </a:rPr>
              <a:t>والآن دعنا نستنتج الخلاصة. </a:t>
            </a:r>
            <a:r>
              <a:rPr lang="ar-SA" sz="1200" dirty="0">
                <a:latin typeface="Arial"/>
                <a:cs typeface="Arial"/>
              </a:rPr>
              <a:t>سوف تنقسمون إلى مجموعتين، </a:t>
            </a:r>
            <a:r>
              <a:rPr lang="ar-SA" sz="1200" b="1" dirty="0">
                <a:latin typeface="Arial"/>
                <a:cs typeface="Arial"/>
              </a:rPr>
              <a:t>المجموعة 1</a:t>
            </a:r>
            <a:r>
              <a:rPr lang="ar-SA" sz="1200" dirty="0">
                <a:latin typeface="Arial"/>
                <a:cs typeface="Arial"/>
              </a:rPr>
              <a:t> </a:t>
            </a:r>
            <a:r>
              <a:rPr lang="ar-SA" sz="1200" b="1" dirty="0">
                <a:latin typeface="Arial"/>
                <a:cs typeface="Arial"/>
              </a:rPr>
              <a:t>والمجموعة 2</a:t>
            </a:r>
            <a:r>
              <a:rPr lang="ar-SA" sz="1200" dirty="0">
                <a:latin typeface="Arial"/>
                <a:cs typeface="Arial"/>
              </a:rPr>
              <a:t>. </a:t>
            </a:r>
          </a:p>
          <a:p>
            <a:pPr marL="0" indent="0" algn="l" rtl="1">
              <a:buNone/>
            </a:pPr>
            <a:endParaRPr lang="ar-SA" sz="1200"/>
          </a:p>
          <a:p>
            <a:pPr marL="0" indent="0" algn="r" rtl="1">
              <a:buNone/>
            </a:pPr>
            <a:r>
              <a:rPr lang="ar-SA" sz="1200">
                <a:latin typeface="Arial"/>
                <a:cs typeface="Arial"/>
              </a:rPr>
              <a:t>سوف يتم إعطاء كل مجموعة سيناريو مختلف لإغلاق ملف الحالة لإجراء التدريب التمثلي. سوف يتشارك شخص من كل مجموعة مع شخص آخر من المجموعة الأخرى. سوف تلعب </a:t>
            </a:r>
            <a:r>
              <a:rPr lang="ar-SA" sz="1200" b="1" dirty="0">
                <a:latin typeface="Arial"/>
                <a:cs typeface="Arial"/>
              </a:rPr>
              <a:t>المجموعة 1 </a:t>
            </a:r>
            <a:r>
              <a:rPr lang="ar-SA" sz="1200">
                <a:latin typeface="Arial"/>
                <a:cs typeface="Arial"/>
              </a:rPr>
              <a:t>دور العامل الاجتماعي أولاً في حين تلعب </a:t>
            </a:r>
            <a:r>
              <a:rPr lang="ar-SA" sz="1200" b="1" dirty="0">
                <a:latin typeface="Arial"/>
                <a:cs typeface="Arial"/>
              </a:rPr>
              <a:t>المجموعة 2</a:t>
            </a:r>
            <a:r>
              <a:rPr lang="ar-SA" sz="1200">
                <a:latin typeface="Arial"/>
                <a:cs typeface="Arial"/>
              </a:rPr>
              <a:t> دور العميل/العميلة.  </a:t>
            </a:r>
          </a:p>
          <a:p>
            <a:pPr marL="0" indent="0" algn="r" rtl="1">
              <a:buNone/>
            </a:pPr>
            <a:r>
              <a:rPr lang="ar-SA" sz="1200" dirty="0">
                <a:latin typeface="Arial"/>
                <a:cs typeface="Arial"/>
              </a:rPr>
              <a:t>بعد الانتهاء من هذا التدريب التمثلي، يتبادل الشركاء الأدوار مع قيام المجموعة 1 بلعب دور الناجي/الناجية وقيام المجموعة 2 بلعب دور العامل الاجتماعي.</a:t>
            </a:r>
          </a:p>
          <a:p>
            <a:pPr marL="0" indent="0" algn="r" rtl="1">
              <a:buNone/>
            </a:pPr>
            <a:r>
              <a:rPr lang="ar-SA" sz="1200" dirty="0">
                <a:latin typeface="Arial"/>
                <a:cs typeface="Arial"/>
              </a:rPr>
              <a:t>كن مستعداً للمشاركة مرة أخرى مع المجموعة الأكبر. </a:t>
            </a:r>
          </a:p>
          <a:p>
            <a:pPr algn="l" rtl="1"/>
            <a:endParaRPr lang="ar-SA" dirty="0"/>
          </a:p>
          <a:p>
            <a:pPr algn="r" rtl="1"/>
            <a:r>
              <a:rPr lang="ar-SA" b="1" dirty="0">
                <a:latin typeface="Arial"/>
                <a:cs typeface="Arial"/>
              </a:rPr>
              <a:t>**وزع النشرة 14.3 إغلاق ملف الحالة**</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30</a:t>
            </a:fld>
            <a:endParaRPr lang="ar-SA"/>
          </a:p>
        </p:txBody>
      </p:sp>
    </p:spTree>
    <p:extLst>
      <p:ext uri="{BB962C8B-B14F-4D97-AF65-F5344CB8AC3E}">
        <p14:creationId xmlns:p14="http://schemas.microsoft.com/office/powerpoint/2010/main" val="58914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الثلاثة لهذه الوحدة في: </a:t>
            </a:r>
          </a:p>
          <a:p>
            <a:pPr rtl="1"/>
            <a:endParaRPr lang="ar-SA" baseline="0" dirty="0"/>
          </a:p>
          <a:p>
            <a:pPr algn="r" rtl="1"/>
            <a:r>
              <a:rPr lang="ar-SA" smtClean="0">
                <a:latin typeface="Arial"/>
                <a:cs typeface="Arial"/>
              </a:rPr>
              <a:t>تنفيذ خطة إجراءات الحالة بفاعلية مع الناجي/الناجية</a:t>
            </a:r>
          </a:p>
          <a:p>
            <a:pPr algn="r" rtl="1"/>
            <a:r>
              <a:rPr lang="ar-SA" smtClean="0">
                <a:latin typeface="Arial"/>
                <a:cs typeface="Arial"/>
              </a:rPr>
              <a:t>فهم كيفية استخدام اجتماعات الحالة لدعم الناجي/الناجية</a:t>
            </a:r>
          </a:p>
          <a:p>
            <a:pPr algn="r" rtl="1"/>
            <a:r>
              <a:rPr lang="ar-SA" smtClean="0">
                <a:latin typeface="Arial"/>
                <a:cs typeface="Arial"/>
              </a:rPr>
              <a:t>إجراء المتابعة المناسبة للحالة </a:t>
            </a:r>
          </a:p>
          <a:p>
            <a:pPr rtl="1"/>
            <a:endParaRPr lang="ar-SA" baseline="0" dirty="0"/>
          </a:p>
          <a:p>
            <a:pPr rtl="1" eaLnBrk="1" fontAlgn="auto" hangingPunct="1">
              <a:spcBef>
                <a:spcPts val="0"/>
              </a:spcBef>
              <a:spcAft>
                <a:spcPts val="0"/>
              </a:spcAft>
              <a:defRPr/>
            </a:pPr>
            <a:endParaRPr lang="ar-SA" dirty="0">
              <a:ea typeface="Arial"/>
              <a:cs typeface="Arial"/>
            </a:endParaRPr>
          </a:p>
        </p:txBody>
      </p:sp>
      <p:sp>
        <p:nvSpPr>
          <p:cNvPr id="35844" name="Slide Number Placeholder 3"/>
          <p:cNvSpPr>
            <a:spLocks noGrp="1"/>
          </p:cNvSpPr>
          <p:nvPr>
            <p:ph type="sldNum" sz="quarter" idx="5"/>
          </p:nvPr>
        </p:nvSpPr>
        <p:spPr bwMode="auto">
          <a:noFill/>
          <a:ln>
            <a:miter lim="800000"/>
            <a:headEnd/>
            <a:tailEnd/>
          </a:ln>
        </p:spPr>
        <p:txBody>
          <a:bodyPr/>
          <a:lstStyle/>
          <a:p>
            <a:pPr rtl="1"/>
            <a:fld id="{5FF2FED5-3E90-4359-A8D0-DD9906F846E0}" type="slidenum">
              <a:rPr lang="en-US"/>
              <a:pPr/>
              <a:t>3</a:t>
            </a:fld>
            <a:endParaRPr lang="ar-SA"/>
          </a:p>
        </p:txBody>
      </p:sp>
    </p:spTree>
    <p:extLst>
      <p:ext uri="{BB962C8B-B14F-4D97-AF65-F5344CB8AC3E}">
        <p14:creationId xmlns:p14="http://schemas.microsoft.com/office/powerpoint/2010/main" val="4100298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سأوزع الآن استبيان تعليقات العميل المدرج في المبادئ التوجيهية لإدارة  الحالة.  </a:t>
            </a:r>
            <a:r>
              <a:rPr lang="ar-SA" b="1" baseline="0" dirty="0">
                <a:latin typeface="Arial"/>
                <a:cs typeface="Arial"/>
              </a:rPr>
              <a:t>**توزيع استبيان تعليقات العميل**</a:t>
            </a:r>
          </a:p>
          <a:p>
            <a:pPr rtl="1"/>
            <a:endParaRPr lang="ar-SA" baseline="0" dirty="0"/>
          </a:p>
          <a:p>
            <a:pPr algn="r" rtl="1"/>
            <a:r>
              <a:rPr lang="ar-SA" smtClean="0">
                <a:latin typeface="Arial"/>
                <a:cs typeface="Arial"/>
              </a:rPr>
              <a:t>أكمل بنفسك أداة التعليقات من منظور عميل. أثناء إكمال الأداة، فكر بشأن كيف يكون شعورك عند إكمالها وما الأسئلة التي تثيرها. بعد حوالي 10 دقائق، سنعود معاً كمجموعة أكبر للمناقشة.</a:t>
            </a:r>
          </a:p>
          <a:p>
            <a:pPr rtl="1"/>
            <a:endParaRPr lang="ar-SA" baseline="0" dirty="0"/>
          </a:p>
          <a:p>
            <a:pPr algn="r" rtl="1"/>
            <a:r>
              <a:rPr lang="ar-SA" b="1" baseline="0" dirty="0">
                <a:latin typeface="Arial"/>
                <a:cs typeface="Arial"/>
              </a:rPr>
              <a:t>*إذا كانت لوحة رسم بياني متاحة، فدون الأسئلة من المجموعة لتتمكن من تناول كيف يمكنك أن تعرض الأداة للعملاء*</a:t>
            </a:r>
          </a:p>
          <a:p>
            <a:pPr rtl="1"/>
            <a:endParaRPr lang="ar-SA" b="1" baseline="0" dirty="0"/>
          </a:p>
          <a:p>
            <a:pPr algn="r" rtl="1"/>
            <a:r>
              <a:rPr lang="ar-SA" b="1" baseline="0" dirty="0">
                <a:latin typeface="Arial"/>
                <a:cs typeface="Arial"/>
              </a:rPr>
              <a:t>يمكن الاطلاع على المزيد من المعلومات عن كيف يمكنك إدراج استبيانات تعليقات العملاء في خدماتك في الجزء الخامس من المبادئ التوجيهية لإدارة حالة العنف المبني على النوع الاجتماعي. </a:t>
            </a:r>
            <a:endParaRPr lang="ar-SA" b="1"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31</a:t>
            </a:fld>
            <a:endParaRPr lang="ar-SA"/>
          </a:p>
        </p:txBody>
      </p:sp>
    </p:spTree>
    <p:extLst>
      <p:ext uri="{BB962C8B-B14F-4D97-AF65-F5344CB8AC3E}">
        <p14:creationId xmlns:p14="http://schemas.microsoft.com/office/powerpoint/2010/main" val="12383049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r" rtl="1"/>
            <a:r>
              <a:rPr lang="ar-SA" b="1" dirty="0">
                <a:latin typeface="Arial"/>
                <a:cs typeface="Arial"/>
              </a:rPr>
              <a:t>**قبل إجراء هذا التمرين، حدد بعضاً من دراسات الحالة التي استخدمتها سابقاً في التدريب.  عين دراسة حالة منفصلة لكل مجموعة - مع تذكيرهم بتفاصيل الحالة أو إحالتهم إلى النشرات السابقة التي تمت طباعتها لدراسة الحالة**</a:t>
            </a:r>
            <a:endParaRPr lang="ar-SA" b="1" dirty="0"/>
          </a:p>
          <a:p>
            <a:pPr rtl="1"/>
            <a:endParaRPr lang="ar-SA" dirty="0"/>
          </a:p>
          <a:p>
            <a:pPr algn="r" rtl="1"/>
            <a:r>
              <a:rPr lang="ar-SA" smtClean="0">
                <a:latin typeface="Arial"/>
                <a:cs typeface="Arial"/>
              </a:rPr>
              <a:t>دعونا نلخص جميع هذه الخطوات.  سوف ننقسم إلى مجموعات صغيرة من 5-7 أشخاص.  سوف ننتقل إلى تمرين راوند روبين الخاص بإدارة ال الحالة.  فيما يلي كيفية عمله.  في كل مجموعة، سوف يتطوع شخص واحد للعب دور الناجي/الناجية.  سوف يأخذ أعضاء المجموعة الآخرين أدوارهم للعب دور العامل الاجتماعي - مع أخذ الناجي/الناجية من بدء إجراءات إدارة الحالة حتى الخطوة 5 (إذا كان لدينا وقت - أو حتى الخطوة 3 على الأقل).  لن نقوم بشيء بشكل كامل بسبب الوقت، ولكن سوف نركز على بعض المهام الأساسية التي تعلمناها.  سوف تتيح النشرة التي سوف أوزعها المزيد من التوجيهات بشأن المهام الأساسية التي يجب أن يحاول كل شخص إنجازها "كعامل اجتماعي" قبل تسليمها للشخص التالي.  سوف تستمرون في التحرك حول الدائرة حتى أطلب منكم التوقف، مع لعب دور العامل الاجتماعي مع الانتقاء من حيث ترك آخر شخص ومواصلة العمل عبر الإجراءات.   تتمثل الفكرة في إجراء محادثة واحدة بين نفس الناجي/الناجية ونفس العامل الاجتماعي - ولكننا نبدل الأشخاص الذين يلعبون دور العامل الاجتماعي.  فور إتمام الدورة وفور إخراج الناجي/الناجية - لذا سوف يصبح شخص ما آخر هو الناجي/الناجية (نفس القصة/ الشخصية) والشخص الذي لعب دور الناجي/الناجية أولاً سوف يلعب دور العامل الاجتماعي.  </a:t>
            </a:r>
          </a:p>
          <a:p>
            <a:pPr rtl="1"/>
            <a:endParaRPr lang="ar-SA" baseline="0" dirty="0"/>
          </a:p>
          <a:p>
            <a:pPr algn="r" rtl="1"/>
            <a:r>
              <a:rPr lang="ar-SA" smtClean="0">
                <a:latin typeface="Arial"/>
                <a:cs typeface="Arial"/>
              </a:rPr>
              <a:t>اسمحوا لي أن أوزع النشرة ثم يمكننا إجراء المراجعة للتأكد من أن الجميع يفهمون ما نفعله.  يمكنكم إحضار مذكراتكم معكم إذا أردتم الرجوع إليها. </a:t>
            </a:r>
            <a:r>
              <a:rPr lang="ar-SA" b="1" baseline="0" dirty="0">
                <a:latin typeface="Arial"/>
                <a:cs typeface="Arial"/>
              </a:rPr>
              <a:t>**توزيع النشرة 14.4 استنتاج الخلاصة** </a:t>
            </a:r>
          </a:p>
          <a:p>
            <a:pPr rtl="1"/>
            <a:endParaRPr lang="ar-SA" b="1" baseline="0" dirty="0"/>
          </a:p>
          <a:p>
            <a:pPr algn="r" rtl="1"/>
            <a:r>
              <a:rPr lang="ar-SA" b="1" baseline="0" dirty="0">
                <a:latin typeface="Arial"/>
                <a:cs typeface="Arial"/>
              </a:rPr>
              <a:t>*بينما يقوم المشاركون بتنفيذ التمرين، يجب أن يجوب الميّسر (الميّسرون) الغرفة للتحقق من كل مجموعة - للتأكد أولاً من أنهم يفهمون كيفية أداء التمرين ثم للتحقق بشأن كيف يكون أداء المشاركين في الممارسة.**  </a:t>
            </a:r>
          </a:p>
          <a:p>
            <a:pPr rtl="1"/>
            <a:endParaRPr lang="ar-SA" b="1" baseline="0" dirty="0"/>
          </a:p>
          <a:p>
            <a:pPr algn="r" rtl="1"/>
            <a:r>
              <a:rPr lang="ar-SA" b="1" baseline="0" dirty="0">
                <a:latin typeface="Arial"/>
                <a:cs typeface="Arial"/>
              </a:rPr>
              <a:t>عندما تشعر أن المشاركين قد انتهوا على الأقل من خطوة التخطيط لإجراءات  الحالة، احضر المجموعة الكبيرة معاً مرة أخرى.  اطلب منهم التعبير عن أفكارهم. </a:t>
            </a:r>
            <a:r>
              <a:rPr lang="ar-SA" b="0" baseline="0" dirty="0">
                <a:latin typeface="Arial"/>
                <a:cs typeface="Arial"/>
              </a:rPr>
              <a:t>ما الأجزاء التي شعرت بالارتياح بشأنها في الإجراءات؟ ما الأجزاء التي شعرت بصعوبتها؟</a:t>
            </a:r>
            <a:r>
              <a:rPr lang="ar-SA" smtClean="0">
                <a:latin typeface="Arial"/>
                <a:cs typeface="Arial"/>
              </a:rPr>
              <a:t> </a:t>
            </a:r>
            <a:r>
              <a:rPr lang="ar-SA" b="0" baseline="0" dirty="0">
                <a:latin typeface="Arial"/>
                <a:cs typeface="Arial"/>
              </a:rPr>
              <a:t>ماذا لاحظت بشأنك/ميول زملائك بصفتكم  عاملين اجتماعيين؟ ما الأسئلة التي طرحتها لك؟</a:t>
            </a:r>
            <a:r>
              <a:rPr lang="ar-SA" smtClean="0">
                <a:latin typeface="Arial"/>
                <a:cs typeface="Arial"/>
              </a:rPr>
              <a:t> </a:t>
            </a:r>
            <a:endParaRPr lang="ar-SA" b="0" baseline="0" dirty="0"/>
          </a:p>
          <a:p>
            <a:pPr rtl="1"/>
            <a:endParaRPr lang="ar-SA" b="1" baseline="0"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32</a:t>
            </a:fld>
            <a:endParaRPr lang="ar-SA"/>
          </a:p>
        </p:txBody>
      </p:sp>
    </p:spTree>
    <p:extLst>
      <p:ext uri="{BB962C8B-B14F-4D97-AF65-F5344CB8AC3E}">
        <p14:creationId xmlns:p14="http://schemas.microsoft.com/office/powerpoint/2010/main" val="10103772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algn="r" rtl="1" eaLnBrk="1" hangingPunct="1">
              <a:spcBef>
                <a:spcPct val="0"/>
              </a:spcBef>
              <a:defRPr/>
            </a:pPr>
            <a:r>
              <a:rPr lang="ar-SA" b="1" dirty="0">
                <a:latin typeface="Arial"/>
                <a:cs typeface="Arial"/>
              </a:rPr>
              <a:t>**مراجعة الرسائل الرئيسية من الجلسة.**</a:t>
            </a:r>
            <a:endParaRPr lang="ar-SA" b="1" dirty="0"/>
          </a:p>
          <a:p>
            <a:pPr rtl="1" eaLnBrk="1" hangingPunct="1">
              <a:spcBef>
                <a:spcPct val="0"/>
              </a:spcBef>
              <a:defRPr/>
            </a:pPr>
            <a:endParaRPr lang="ar-SA" dirty="0"/>
          </a:p>
          <a:p>
            <a:pPr algn="r" rtl="1" eaLnBrk="1" hangingPunct="1">
              <a:spcBef>
                <a:spcPct val="0"/>
              </a:spcBef>
              <a:defRPr/>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defRPr/>
            </a:pPr>
            <a:endParaRPr lang="ar-SA" dirty="0"/>
          </a:p>
          <a:p>
            <a:pPr algn="r" rtl="1" eaLnBrk="1" fontAlgn="auto" hangingPunct="1">
              <a:spcBef>
                <a:spcPts val="0"/>
              </a:spcBef>
              <a:spcAft>
                <a:spcPts val="0"/>
              </a:spcAft>
              <a:defRPr/>
            </a:pPr>
            <a:r>
              <a:rPr lang="ar-SA" smtClean="0">
                <a:latin typeface="Arial"/>
                <a:cs typeface="Arial"/>
              </a:rPr>
              <a:t>*أسئلة تحفيزية، حسب الحاجة</a:t>
            </a:r>
            <a:r>
              <a:rPr lang="ar-SA" b="1" dirty="0">
                <a:latin typeface="Arial"/>
                <a:cs typeface="Arial"/>
              </a:rPr>
              <a:t>: </a:t>
            </a:r>
          </a:p>
          <a:p>
            <a:pPr rtl="1" eaLnBrk="1" fontAlgn="auto" hangingPunct="1">
              <a:spcBef>
                <a:spcPts val="0"/>
              </a:spcBef>
              <a:spcAft>
                <a:spcPts val="0"/>
              </a:spcAft>
              <a:defRPr/>
            </a:pPr>
            <a:endParaRPr lang="ar-SA" dirty="0"/>
          </a:p>
          <a:p>
            <a:pPr algn="r" rtl="1" eaLnBrk="1" fontAlgn="auto" hangingPunct="1">
              <a:spcBef>
                <a:spcPts val="0"/>
              </a:spcBef>
              <a:spcAft>
                <a:spcPts val="0"/>
              </a:spcAft>
              <a:defRPr/>
            </a:pPr>
            <a:r>
              <a:rPr lang="ar-SA" smtClean="0">
                <a:latin typeface="Arial"/>
                <a:cs typeface="Arial"/>
              </a:rPr>
              <a:t>- كيف وجدت هذه الجلسة؟ </a:t>
            </a:r>
          </a:p>
          <a:p>
            <a:pPr marL="171450" indent="-171450" algn="r" rtl="1" eaLnBrk="1" fontAlgn="auto" hangingPunct="1">
              <a:spcBef>
                <a:spcPts val="0"/>
              </a:spcBef>
              <a:spcAft>
                <a:spcPts val="0"/>
              </a:spcAft>
              <a:buFontTx/>
              <a:buChar char="-"/>
              <a:defRPr/>
            </a:pPr>
            <a:r>
              <a:rPr lang="ar-SA" smtClean="0">
                <a:latin typeface="Arial"/>
                <a:cs typeface="Arial"/>
              </a:rPr>
              <a:t>ما الذي كان سهلاً؟ ما الذي كان صعباً؟ </a:t>
            </a:r>
          </a:p>
          <a:p>
            <a:pPr marL="171450" indent="-171450" algn="r" rtl="1" eaLnBrk="1" fontAlgn="auto" hangingPunct="1">
              <a:spcBef>
                <a:spcPts val="0"/>
              </a:spcBef>
              <a:spcAft>
                <a:spcPts val="0"/>
              </a:spcAft>
              <a:buFontTx/>
              <a:buChar char="-"/>
              <a:defRPr/>
            </a:pPr>
            <a:r>
              <a:rPr lang="ar-SA" smtClean="0">
                <a:latin typeface="Arial"/>
                <a:cs typeface="Arial"/>
              </a:rPr>
              <a:t>ما الذي ترغب في مواصلة التفكير بشأنه لاحقاً؟</a:t>
            </a:r>
          </a:p>
          <a:p>
            <a:pPr rtl="1" eaLnBrk="1" hangingPunct="1">
              <a:spcBef>
                <a:spcPct val="0"/>
              </a:spcBef>
              <a:defRPr/>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332ADD6D-7969-4A5D-883C-C428409FDD5A}" type="slidenum">
              <a:rPr lang="en-US">
                <a:solidFill>
                  <a:prstClr val="black"/>
                </a:solidFill>
              </a:rPr>
              <a:pPr/>
              <a:t>33</a:t>
            </a:fld>
            <a:endParaRPr lang="ar-SA">
              <a:solidFill>
                <a:prstClr val="black"/>
              </a:solidFill>
            </a:endParaRPr>
          </a:p>
        </p:txBody>
      </p:sp>
    </p:spTree>
    <p:extLst>
      <p:ext uri="{BB962C8B-B14F-4D97-AF65-F5344CB8AC3E}">
        <p14:creationId xmlns:p14="http://schemas.microsoft.com/office/powerpoint/2010/main" val="338809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نحن نركز الآن على الخطوة 4، تنفيذ خطة الإجراءات.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4</a:t>
            </a:fld>
            <a:endParaRPr lang="ar-SA"/>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سوف نبدأ باستكشاف الغرض من تنفيذ خطة إجراءات الحالة. تبدو هذه الخطوة واضحة جداً، بيد أنه من المهم التأكد من أن جميع جوانب خطة إجراءات الحالة تُنفذ بشكل مناسب وكامل. طوال التدريب اليوم، سنتحدث عن الموضوعات التي تتناولها هذه القائمة المرجعية؛ جميع الأنشطة الضرورية لتحقيق مشاركة قوية.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a:p>
        </p:txBody>
      </p:sp>
    </p:spTree>
    <p:extLst>
      <p:ext uri="{BB962C8B-B14F-4D97-AF65-F5344CB8AC3E}">
        <p14:creationId xmlns:p14="http://schemas.microsoft.com/office/powerpoint/2010/main" val="2952671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لبدء تنفيذ خطة إجراءات الحالة، سوف يحتاج العامل الاجتماعي إلى إجراء إحالات ودعم الناجي/الناجية للوصول إلى الخدمات بشكل آمن. واستناداً إلى خطة الإجراءات التي تم وضعها من قِبل الناجي/الناجية العامل الاجتماعي العامل الاجتماعي، سوف يتصل العامل الاجتماعيالعامل الاجتماعي بمقدمي الخدمة ذوي الصلة لإحالة حالة الناجي/الناجية. يمكن العامل الاجتماعيللعامل الاجتماعي أيضاً أن يساعد الناجي/الناجية في الوصول إلى هذه الخدمات من خلال مرافقته/مرافقتها  إلى موقع مقدم الخدمة، والمناصرة نيابة عنه/عنها مع أفراد الشرطة والأمن لاتخاذ تدابير وقائية، من أجل الحصول على الرعاية الطبية الرحيمة والجيدة والعلاج اللازم واتباع وجهات نظر وآراء الناجي/الناجية وتأييد حقوقهم. سوف يساعد العامل الاجتماعي أيضاً الناجية في الوصول إلى الخدمات عن طريق الاجتماع بمقدمي الخدمة لتقديم معلومات عن سوء المعاملة بحيث لا تضطر الناجية إلى تكرار سرد قصتها دون الحاجة إلى ذلك. ومن المهم تذكر أنه يمكنك فقط مشاركة قصة الناجية بعد الحصول على إذن صريح منها بشأن ما يمكنك مشاركته ومع من يمكنك مشاركته.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6</a:t>
            </a:fld>
            <a:endParaRPr lang="ar-SA"/>
          </a:p>
        </p:txBody>
      </p:sp>
    </p:spTree>
    <p:extLst>
      <p:ext uri="{BB962C8B-B14F-4D97-AF65-F5344CB8AC3E}">
        <p14:creationId xmlns:p14="http://schemas.microsoft.com/office/powerpoint/2010/main" val="3981455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لفهم تنسيق الخدمات، يجب أولاً أن نلقي نظرة على مسارات الإحالات. ما مسار الإحالة؟</a:t>
            </a:r>
          </a:p>
          <a:p>
            <a:pPr rtl="1"/>
            <a:endParaRPr lang="ar-SA" baseline="0" dirty="0"/>
          </a:p>
          <a:p>
            <a:pPr algn="r" rtl="1"/>
            <a:r>
              <a:rPr lang="ar-SA" smtClean="0">
                <a:latin typeface="Arial"/>
                <a:cs typeface="Arial"/>
              </a:rPr>
              <a:t>مسارات الإحالات هي أنظمة قائمة للتنسيق بين مقدمي الخدمة في سياق معين. مسارات الإحالات:</a:t>
            </a:r>
          </a:p>
          <a:p>
            <a:pPr rtl="1"/>
            <a:endParaRPr lang="ar-SA" baseline="0" dirty="0"/>
          </a:p>
          <a:p>
            <a:pPr algn="r" rtl="1">
              <a:buFont typeface="Arial" charset="0"/>
              <a:buChar char="•"/>
            </a:pPr>
            <a:r>
              <a:rPr lang="ar-SA" smtClean="0">
                <a:latin typeface="Arial"/>
                <a:cs typeface="Arial"/>
              </a:rPr>
              <a:t> المساعدة في تنسيق الخدمات</a:t>
            </a:r>
          </a:p>
          <a:p>
            <a:pPr algn="r" rtl="1">
              <a:buFont typeface="Arial" charset="0"/>
              <a:buChar char="•"/>
            </a:pPr>
            <a:r>
              <a:rPr lang="ar-SA" smtClean="0">
                <a:latin typeface="Arial"/>
                <a:cs typeface="Arial"/>
              </a:rPr>
              <a:t> يجب أن تنطوي على فرص سانحة متعددة</a:t>
            </a:r>
          </a:p>
          <a:p>
            <a:pPr algn="r" rtl="1">
              <a:buFont typeface="Arial" charset="0"/>
              <a:buChar char="•"/>
            </a:pPr>
            <a:r>
              <a:rPr lang="ar-SA" smtClean="0">
                <a:latin typeface="Arial"/>
                <a:cs typeface="Arial"/>
              </a:rPr>
              <a:t> تأكد من أن مقدمي الخدمات يعرفون الخدمات الأخرى المتاحة وكيفية الوصول إليها</a:t>
            </a:r>
          </a:p>
          <a:p>
            <a:pPr algn="r" rtl="1">
              <a:buFont typeface="Arial" charset="0"/>
              <a:buChar char="•"/>
            </a:pPr>
            <a:r>
              <a:rPr lang="ar-SA" smtClean="0">
                <a:latin typeface="Arial"/>
                <a:cs typeface="Arial"/>
              </a:rPr>
              <a:t> يجب أن تتسم بالوضوح والتوثيق</a:t>
            </a:r>
          </a:p>
          <a:p>
            <a:pPr rtl="1"/>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يناقش الجزء الأول من فصل المبادئ التوجيهية لإدارة حالة العنف المبني على النوع الاجتماعي كيفية وضع مسار للإحالة.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7</a:t>
            </a:fld>
            <a:endParaRPr lang="ar-SA"/>
          </a:p>
        </p:txBody>
      </p:sp>
    </p:spTree>
    <p:extLst>
      <p:ext uri="{BB962C8B-B14F-4D97-AF65-F5344CB8AC3E}">
        <p14:creationId xmlns:p14="http://schemas.microsoft.com/office/powerpoint/2010/main" val="1822115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علاوة على ذلك، واستناداً إلى متطلبات الإبلاغ الإلزامي في السياق الذي تعمل فيه، قد تحتاج إلى مشاركة المعلومات عن تجارب الناجي/الناجية مع الآخرين. وكما وضحنا في الوحدات السابقة، من المقرر أن تناقش مسؤولياتك بشأن الإبلاغ الإلزامي مع الناجي/الناجية أثناء الخطوة 1. تذكر أن قوانين </a:t>
            </a:r>
            <a:r>
              <a:rPr lang="ar-SA" sz="1200" kern="1200">
                <a:solidFill>
                  <a:schemeClr val="tx1"/>
                </a:solidFill>
                <a:effectLst/>
                <a:latin typeface="Arial"/>
                <a:cs typeface="Arial"/>
              </a:rPr>
              <a:t>الإبلاغ الإلزامي في سياقات معينة، حيثما لا توجد أحكام كافية للسلامة والأمن، يمكن أن تعرض الناجين/الناجيات للخطر - وغالباً لا تحقق الأثر المقصود منها، حيث إن أولئك الذين يرغبون في الإبلاغ للشرطة هم فقط الذين يسعون للحصول على الخدمات. </a:t>
            </a:r>
          </a:p>
          <a:p>
            <a:pPr marL="0" marR="0" indent="0" algn="l" defTabSz="914400" rtl="1" eaLnBrk="1" fontAlgn="auto" latinLnBrk="0" hangingPunct="1">
              <a:lnSpc>
                <a:spcPct val="100000"/>
              </a:lnSpc>
              <a:spcBef>
                <a:spcPts val="0"/>
              </a:spcBef>
              <a:spcAft>
                <a:spcPts val="0"/>
              </a:spcAft>
              <a:buClrTx/>
              <a:buSzTx/>
              <a:buFontTx/>
              <a:buNone/>
              <a:tabLst/>
              <a:defRPr/>
            </a:pPr>
            <a:endParaRPr lang="ar-SA"/>
          </a:p>
          <a:p>
            <a:pPr algn="r" rtl="1"/>
            <a:r>
              <a:rPr lang="ar-SA" smtClean="0">
                <a:latin typeface="Arial"/>
                <a:cs typeface="Arial"/>
              </a:rPr>
              <a:t>إذا تعين عليك الإبلاغ، فتأكد من شرح ما المعلومات التي تجب مشاركتها ومن ستشاركها معه وما المرجح أن يحدث بعد ذلك. سوف تحتاج بعد ذلك إلى مناقشة أي احتياجات حماية مرتبطة بالإبلاغ الإلزامي مع العميل وكذلك مناقشة الموقف مع مشرفك قبل الإبلاغ للسلطات المعنية. </a:t>
            </a:r>
          </a:p>
          <a:p>
            <a:pPr rtl="1"/>
            <a:endParaRPr lang="ar-SA" baseline="0"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8</a:t>
            </a:fld>
            <a:endParaRPr lang="ar-SA"/>
          </a:p>
        </p:txBody>
      </p:sp>
    </p:spTree>
    <p:extLst>
      <p:ext uri="{BB962C8B-B14F-4D97-AF65-F5344CB8AC3E}">
        <p14:creationId xmlns:p14="http://schemas.microsoft.com/office/powerpoint/2010/main" val="3634091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من المرجح أننا جميعا مررنا ببعض التجارب مع الإبلاغ الإلزامي. واصلوا وانقسموا إلى مجموعات صغيرة. ناقشوا ماذا كانت تبدو تجاربكم الخاصة مع الإبلاغ الإلزامي، باستخدام بعض الأسئلة الواردة في الشريحة لتوجيه المحادثة بينكم. بينما تتشاركون تجاربكم، تذكروا حذف أسماء العميل والمعلومات التعريفية لأجل الحفاظ على السرية! بعد فترة من الوقت، سنجتمع مرة أخرى كمجموعة كبيرة للمناقشة.</a:t>
            </a:r>
          </a:p>
          <a:p>
            <a:pPr rtl="1"/>
            <a:endParaRPr lang="ar-SA" baseline="0" dirty="0"/>
          </a:p>
          <a:p>
            <a:pPr algn="r" rtl="1"/>
            <a:r>
              <a:rPr lang="ar-SA" smtClean="0">
                <a:latin typeface="Arial"/>
                <a:cs typeface="Arial"/>
              </a:rPr>
              <a:t>يتم وضع سياسات الإبلاغ الإلزامي في ضوء أفضل النوايا؛ ومع ذلك، يمكن أن يعرض تنفيذها في بعض الأحيان الناجين للخطر (على سبيل المثال، حيثما يتعين على البرامج إبلاغ حالات الناجين من الأطفال للشرطة، بيد أن الشرطة لا تكون قادرة على الحفاظ على سرية هذه المعلومات وهذا يؤدي إلى إلحاق مزيد من الأذى بالأطفال). يجب أن يناقش كل برنامج كيف سيعملون في سياق الإبلاغ الإلزامي - ويُعد الحصول على الموافقة عن علم من قِبل الناجي/الناجية أمراً أساسياً بالنسبة لكل الإجراءات. على سبيل المثال، قد لا يرغب الناجون/الناجيات في مشاركة بعض المعلومات معك، أو توثيق معلومات معينة في ملفات الحالة إذا كانوا على دراية بأنها ستستدعي الإبلاغ الإلزامي. توفر المبادئ التوجيهية لإدارة الحالات معلومات إضافية عن كيفية إدارة مواقف الإبلاغ الإلزامي.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9</a:t>
            </a:fld>
            <a:endParaRPr lang="ar-SA"/>
          </a:p>
        </p:txBody>
      </p:sp>
    </p:spTree>
    <p:extLst>
      <p:ext uri="{BB962C8B-B14F-4D97-AF65-F5344CB8AC3E}">
        <p14:creationId xmlns:p14="http://schemas.microsoft.com/office/powerpoint/2010/main" val="37841368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493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 id="2147483813" r:id="rId19"/>
    <p:sldLayoutId id="2147483814" r:id="rId20"/>
    <p:sldLayoutId id="2147483815" r:id="rId21"/>
    <p:sldLayoutId id="2147483816" r:id="rId22"/>
    <p:sldLayoutId id="2147483817" r:id="rId23"/>
    <p:sldLayoutId id="214748381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011076" y="1507891"/>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قيادة تنسيق الحالات</a:t>
            </a:r>
          </a:p>
        </p:txBody>
      </p:sp>
      <p:sp>
        <p:nvSpPr>
          <p:cNvPr id="3" name="Content Placeholder 2"/>
          <p:cNvSpPr>
            <a:spLocks noGrp="1"/>
          </p:cNvSpPr>
          <p:nvPr>
            <p:ph idx="1"/>
          </p:nvPr>
        </p:nvSpPr>
        <p:spPr>
          <a:xfrm>
            <a:off x="1447800" y="1940312"/>
            <a:ext cx="9720262" cy="4368413"/>
          </a:xfrm>
        </p:spPr>
        <p:txBody>
          <a:bodyPr>
            <a:normAutofit/>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معرفة ما الخدمات المتاحة (مسارات الإحالات)</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التنسيق بين الناجي/الناجية ومقدمي الخدمة لضمان حصولهم على خدمات منسقة استناداً إلى خطة الإجراءات الفردية.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المناصرة من أجل الحصول على الرعاية الجيدة وفي الوقت المناسب</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العمل مع مقدمي الخدمة للحد من العقبات أمام وصول الناجي/الناجية إلى الخدمات</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تنسيق مؤتمرات الحالات عند الحاجة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التأكد من أن الناجين/الناجيات يتمتعون/يتمتعن بالسيطرة على ما الخدمات المشمولة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تتم مشاركة المعلومات بين مقدمي الخدمات، بإذن من الناجي/الناجية</a:t>
            </a:r>
          </a:p>
          <a:p>
            <a:pPr indent="-457200" rtl="1">
              <a:buClr>
                <a:schemeClr val="accent4">
                  <a:lumMod val="75000"/>
                </a:schemeClr>
              </a:buClr>
              <a:buFont typeface="Arial" panose="020B0604020202020204" pitchFamily="34" charset="0"/>
              <a:buChar char="•"/>
            </a:pPr>
            <a:endParaRPr lang="ar-SA" spc="0" dirty="0">
              <a:solidFill>
                <a:schemeClr val="tx1"/>
              </a:solidFill>
            </a:endParaRPr>
          </a:p>
        </p:txBody>
      </p:sp>
    </p:spTree>
    <p:extLst>
      <p:ext uri="{BB962C8B-B14F-4D97-AF65-F5344CB8AC3E}">
        <p14:creationId xmlns:p14="http://schemas.microsoft.com/office/powerpoint/2010/main" val="774710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مؤتمرات الحالة </a:t>
            </a:r>
          </a:p>
        </p:txBody>
      </p:sp>
      <p:sp>
        <p:nvSpPr>
          <p:cNvPr id="3" name="Content Placeholder 2"/>
          <p:cNvSpPr>
            <a:spLocks noGrp="1"/>
          </p:cNvSpPr>
          <p:nvPr>
            <p:ph idx="1"/>
          </p:nvPr>
        </p:nvSpPr>
        <p:spPr>
          <a:xfrm>
            <a:off x="5144429" y="1951464"/>
            <a:ext cx="6558891"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اجتماع مخطط له ومنظم يُعقد بدعوة من العامل الاجتماعي لمناقشة الحالة مع مقدمي الخدمات الآخرين</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يجب دعوة الناجي/الناجية وغيرهم من مقدمي الدعم الوثيق، إن أمكن (وإن طُلب ذلك)</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تتم جدولتها في الغالب عندما لا تتم تلبية احتياجات الناجي/الناجية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تحديد أو توضيح القضايا القائمة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تزويد الناجي/الناجية بخدمات أكثر شمولاً وتنسيقاً وتكاملاً </a:t>
            </a:r>
          </a:p>
        </p:txBody>
      </p:sp>
      <p:graphicFrame>
        <p:nvGraphicFramePr>
          <p:cNvPr id="5" name="Diagram 4"/>
          <p:cNvGraphicFramePr/>
          <p:nvPr>
            <p:extLst>
              <p:ext uri="{D42A27DB-BD31-4B8C-83A1-F6EECF244321}">
                <p14:modId xmlns:p14="http://schemas.microsoft.com/office/powerpoint/2010/main" val="787404967"/>
              </p:ext>
            </p:extLst>
          </p:nvPr>
        </p:nvGraphicFramePr>
        <p:xfrm>
          <a:off x="1052601" y="1092820"/>
          <a:ext cx="3122085" cy="54618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4313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8489" y="2419659"/>
            <a:ext cx="4769556" cy="1545564"/>
          </a:xfrm>
        </p:spPr>
        <p:txBody>
          <a:bodyPr>
            <a:normAutofit/>
          </a:bodyPr>
          <a:lstStyle/>
          <a:p>
            <a:pPr rtl="1">
              <a:lnSpc>
                <a:spcPct val="100000"/>
              </a:lnSpc>
            </a:pPr>
            <a:r>
              <a:rPr lang="ar-SA" sz="4000" spc="0" dirty="0" smtClean="0">
                <a:latin typeface="Arial"/>
                <a:cs typeface="Arial"/>
              </a:rPr>
              <a:t> النشاط:</a:t>
            </a:r>
            <a:r>
              <a:rPr sz="4000" spc="0" dirty="0"/>
              <a:t/>
            </a:r>
            <a:br>
              <a:rPr sz="4000" spc="0" dirty="0"/>
            </a:br>
            <a:r>
              <a:rPr lang="ar-SA" sz="4000" spc="0" dirty="0" smtClean="0">
                <a:latin typeface="Arial"/>
                <a:cs typeface="Arial"/>
              </a:rPr>
              <a:t> تنسيق الحالة</a:t>
            </a:r>
          </a:p>
        </p:txBody>
      </p:sp>
      <p:sp>
        <p:nvSpPr>
          <p:cNvPr id="3" name="Content Placeholder 2"/>
          <p:cNvSpPr>
            <a:spLocks noGrp="1"/>
          </p:cNvSpPr>
          <p:nvPr>
            <p:ph idx="1"/>
          </p:nvPr>
        </p:nvSpPr>
        <p:spPr>
          <a:xfrm>
            <a:off x="663222" y="1196058"/>
            <a:ext cx="4478866" cy="5053469"/>
          </a:xfrm>
        </p:spPr>
        <p:txBody>
          <a:bodyPr>
            <a:noAutofit/>
          </a:bodyPr>
          <a:lstStyle/>
          <a:p>
            <a:pPr algn="r" rtl="1">
              <a:lnSpc>
                <a:spcPct val="100000"/>
              </a:lnSpc>
              <a:spcAft>
                <a:spcPts val="1200"/>
              </a:spcAft>
              <a:buClr>
                <a:srgbClr val="ADBD76"/>
              </a:buClr>
              <a:buFont typeface="Wingdings" panose="05000000000000000000" pitchFamily="2" charset="2"/>
              <a:buChar char="ß"/>
            </a:pPr>
            <a:r>
              <a:rPr lang="ar-SA" sz="1800" dirty="0">
                <a:solidFill>
                  <a:schemeClr val="tx1"/>
                </a:solidFill>
                <a:latin typeface="Arial"/>
                <a:cs typeface="Arial"/>
              </a:rPr>
              <a:t> لتوجيه المناقشة، يُراعى ما يلي:</a:t>
            </a:r>
          </a:p>
          <a:p>
            <a:pPr algn="r" rtl="1">
              <a:lnSpc>
                <a:spcPct val="100000"/>
              </a:lnSpc>
              <a:spcAft>
                <a:spcPts val="1200"/>
              </a:spcAft>
              <a:buClr>
                <a:srgbClr val="ADBD76"/>
              </a:buClr>
              <a:buFont typeface="Wingdings" panose="05000000000000000000" pitchFamily="2" charset="2"/>
              <a:buChar char="ß"/>
            </a:pPr>
            <a:r>
              <a:rPr lang="ar-SA" sz="1800" b="1" dirty="0">
                <a:solidFill>
                  <a:schemeClr val="tx1"/>
                </a:solidFill>
                <a:latin typeface="Arial"/>
                <a:cs typeface="Arial"/>
              </a:rPr>
              <a:t>(بالنسبة للمجموعات التي لديها تجارب) </a:t>
            </a:r>
            <a:r>
              <a:rPr lang="ar-SA" sz="1800" dirty="0">
                <a:solidFill>
                  <a:schemeClr val="tx1"/>
                </a:solidFill>
                <a:latin typeface="Arial"/>
                <a:cs typeface="Arial"/>
              </a:rPr>
              <a:t>من المشارك؟ هل ينطوي البرنامج الخاص بك على بروتوكول قيد التطبيق؟ من واقع خبرتك، ما الذي يجعل المؤتمر جيداً؟ ما الذي يجعل المؤتمر سيئاً؟</a:t>
            </a:r>
          </a:p>
          <a:p>
            <a:pPr algn="r" rtl="1">
              <a:lnSpc>
                <a:spcPct val="100000"/>
              </a:lnSpc>
              <a:spcAft>
                <a:spcPts val="1200"/>
              </a:spcAft>
              <a:buClr>
                <a:srgbClr val="ADBD76"/>
              </a:buClr>
              <a:buFont typeface="Wingdings" panose="05000000000000000000" pitchFamily="2" charset="2"/>
              <a:buChar char="ß"/>
            </a:pPr>
            <a:r>
              <a:rPr lang="ar-SA" sz="1800" dirty="0">
                <a:solidFill>
                  <a:schemeClr val="tx1"/>
                </a:solidFill>
                <a:latin typeface="Arial"/>
                <a:cs typeface="Arial"/>
              </a:rPr>
              <a:t>كن مستعداً للمشاركة مع المجموعة.</a:t>
            </a:r>
          </a:p>
          <a:p>
            <a:pPr algn="r" rtl="1">
              <a:lnSpc>
                <a:spcPct val="100000"/>
              </a:lnSpc>
              <a:spcAft>
                <a:spcPts val="1200"/>
              </a:spcAft>
              <a:buClr>
                <a:srgbClr val="ADBD76"/>
              </a:buClr>
              <a:buFont typeface="Wingdings" panose="05000000000000000000" pitchFamily="2" charset="2"/>
              <a:buChar char="ß"/>
            </a:pPr>
            <a:r>
              <a:rPr lang="ar-SA" sz="1800" b="1" dirty="0">
                <a:solidFill>
                  <a:schemeClr val="tx1"/>
                </a:solidFill>
                <a:latin typeface="Arial"/>
                <a:cs typeface="Arial"/>
              </a:rPr>
              <a:t>(بالنسبة للمجموعات التي ليست لديها خبرة) </a:t>
            </a:r>
            <a:r>
              <a:rPr lang="ar-SA" sz="1800" dirty="0">
                <a:solidFill>
                  <a:schemeClr val="tx1"/>
                </a:solidFill>
                <a:latin typeface="Arial"/>
                <a:cs typeface="Arial"/>
              </a:rPr>
              <a:t>برأيك من يجب أن يشارك؟ ما الذي يمكن إدراجه في بروتوكول تنسيق الحالة؟ ما الذي قد يجعل مؤتمر الحالة جيداً؟ ما الذي يمكن أن يجعل مؤتمر الحالة سيئاً؟ </a:t>
            </a:r>
          </a:p>
          <a:p>
            <a:pPr algn="r" rtl="1">
              <a:lnSpc>
                <a:spcPct val="100000"/>
              </a:lnSpc>
              <a:spcAft>
                <a:spcPts val="1200"/>
              </a:spcAft>
              <a:buClr>
                <a:srgbClr val="ADBD76"/>
              </a:buClr>
              <a:buFont typeface="Wingdings" panose="05000000000000000000" pitchFamily="2" charset="2"/>
              <a:buChar char="ß"/>
            </a:pPr>
            <a:r>
              <a:rPr lang="ar-SA" sz="1800" dirty="0">
                <a:solidFill>
                  <a:schemeClr val="tx1"/>
                </a:solidFill>
                <a:latin typeface="Arial"/>
                <a:cs typeface="Arial"/>
              </a:rPr>
              <a:t>كن مستعداً للمشاركة مع المجموعة.</a:t>
            </a:r>
          </a:p>
          <a:p>
            <a:pPr rtl="1"/>
            <a:endParaRPr lang="ar-SA" sz="1800" dirty="0">
              <a:solidFill>
                <a:schemeClr val="tx1"/>
              </a:solidFill>
            </a:endParaRPr>
          </a:p>
        </p:txBody>
      </p:sp>
    </p:spTree>
    <p:extLst>
      <p:ext uri="{BB962C8B-B14F-4D97-AF65-F5344CB8AC3E}">
        <p14:creationId xmlns:p14="http://schemas.microsoft.com/office/powerpoint/2010/main" val="3417457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3601" y="2419659"/>
            <a:ext cx="3979332" cy="1545564"/>
          </a:xfrm>
        </p:spPr>
        <p:txBody>
          <a:bodyPr>
            <a:normAutofit fontScale="90000"/>
          </a:bodyPr>
          <a:lstStyle/>
          <a:p>
            <a:pPr rtl="1">
              <a:lnSpc>
                <a:spcPct val="100000"/>
              </a:lnSpc>
            </a:pPr>
            <a:r>
              <a:rPr lang="ar-EG" spc="0" dirty="0" smtClean="0">
                <a:cs typeface="+mn-cs"/>
              </a:rPr>
              <a:t>النشاط:</a:t>
            </a:r>
            <a:r>
              <a:rPr lang="en-US" spc="0" dirty="0">
                <a:cs typeface="+mn-cs"/>
              </a:rPr>
              <a:t/>
            </a:r>
            <a:br>
              <a:rPr lang="en-US" spc="0" dirty="0">
                <a:cs typeface="+mn-cs"/>
              </a:rPr>
            </a:br>
            <a:r>
              <a:rPr lang="ar-SA" spc="0" dirty="0">
                <a:cs typeface="+mn-cs"/>
              </a:rPr>
              <a:t>لعب الأدوار على مؤتمر حالة</a:t>
            </a:r>
            <a:endParaRPr spc="0" dirty="0">
              <a:cs typeface="+mn-cs"/>
            </a:endParaRPr>
          </a:p>
        </p:txBody>
      </p:sp>
      <p:sp>
        <p:nvSpPr>
          <p:cNvPr id="3" name="Content Placeholder 2"/>
          <p:cNvSpPr>
            <a:spLocks noGrp="1"/>
          </p:cNvSpPr>
          <p:nvPr>
            <p:ph idx="1"/>
          </p:nvPr>
        </p:nvSpPr>
        <p:spPr>
          <a:xfrm>
            <a:off x="663222" y="860778"/>
            <a:ext cx="4478866" cy="5053469"/>
          </a:xfrm>
        </p:spPr>
        <p:txBody>
          <a:bodyPr/>
          <a:lstStyle/>
          <a:p>
            <a:pPr algn="r" rtl="1">
              <a:buClr>
                <a:srgbClr val="ADBD76"/>
              </a:buClr>
              <a:buFont typeface="Wingdings" panose="05000000000000000000" pitchFamily="2" charset="2"/>
              <a:buChar char="ß"/>
            </a:pPr>
            <a:r>
              <a:rPr lang="ar-SA" b="1" dirty="0">
                <a:solidFill>
                  <a:schemeClr val="tx1"/>
                </a:solidFill>
                <a:latin typeface="Arial"/>
                <a:cs typeface="+mn-cs"/>
              </a:rPr>
              <a:t>سوف يساعد 5 متطوعين في لعب الأدوار على مؤتمر حالة</a:t>
            </a:r>
            <a:r>
              <a:rPr lang="ar-SA" dirty="0">
                <a:solidFill>
                  <a:schemeClr val="tx1"/>
                </a:solidFill>
                <a:latin typeface="Arial"/>
                <a:cs typeface="+mn-cs"/>
              </a:rPr>
              <a:t>. </a:t>
            </a:r>
            <a:r>
              <a:rPr lang="ar-SA" dirty="0">
                <a:solidFill>
                  <a:schemeClr val="tx1"/>
                </a:solidFill>
                <a:cs typeface="+mn-cs"/>
              </a:rPr>
              <a:t>سوف يلعب الميّسر دور الناجي/الناجية وسوف يُعطى كل متطوع نشرة بها معلومات أساسية </a:t>
            </a:r>
            <a:r>
              <a:rPr lang="ar-SA" b="1" dirty="0" smtClean="0">
                <a:solidFill>
                  <a:schemeClr val="tx1"/>
                </a:solidFill>
                <a:cs typeface="+mn-cs"/>
              </a:rPr>
              <a:t>كعامل </a:t>
            </a:r>
            <a:r>
              <a:rPr lang="ar-SA" b="1" dirty="0">
                <a:solidFill>
                  <a:schemeClr val="tx1"/>
                </a:solidFill>
                <a:cs typeface="+mn-cs"/>
              </a:rPr>
              <a:t>اجتماعي أو مشرف أو مقدم خدمة </a:t>
            </a:r>
            <a:r>
              <a:rPr lang="ar-SA" b="1" dirty="0" smtClean="0">
                <a:solidFill>
                  <a:schemeClr val="tx1"/>
                </a:solidFill>
                <a:cs typeface="+mn-cs"/>
              </a:rPr>
              <a:t>آخر</a:t>
            </a:r>
            <a:r>
              <a:rPr lang="ar-SA" dirty="0" smtClean="0">
                <a:solidFill>
                  <a:schemeClr val="tx1"/>
                </a:solidFill>
                <a:cs typeface="+mn-cs"/>
              </a:rPr>
              <a:t>.</a:t>
            </a:r>
            <a:endParaRPr lang="ar-SA" dirty="0">
              <a:solidFill>
                <a:schemeClr val="tx1"/>
              </a:solidFill>
              <a:latin typeface="Arial"/>
              <a:cs typeface="+mn-cs"/>
            </a:endParaRPr>
          </a:p>
          <a:p>
            <a:pPr algn="r" rtl="1">
              <a:buClr>
                <a:srgbClr val="ADBD76"/>
              </a:buClr>
              <a:buFont typeface="Wingdings" panose="05000000000000000000" pitchFamily="2" charset="2"/>
              <a:buChar char="ß"/>
            </a:pPr>
            <a:r>
              <a:rPr lang="ar-SA" dirty="0">
                <a:solidFill>
                  <a:schemeClr val="tx1"/>
                </a:solidFill>
                <a:latin typeface="Arial"/>
                <a:cs typeface="+mn-cs"/>
              </a:rPr>
              <a:t>بعد لعب </a:t>
            </a:r>
            <a:r>
              <a:rPr lang="ar-SA" dirty="0" smtClean="0">
                <a:solidFill>
                  <a:schemeClr val="tx1"/>
                </a:solidFill>
                <a:latin typeface="Arial"/>
                <a:cs typeface="+mn-cs"/>
              </a:rPr>
              <a:t>الأدوار، </a:t>
            </a:r>
            <a:r>
              <a:rPr lang="ar-SA" dirty="0">
                <a:solidFill>
                  <a:schemeClr val="tx1"/>
                </a:solidFill>
                <a:latin typeface="Arial"/>
                <a:cs typeface="+mn-cs"/>
              </a:rPr>
              <a:t>سوف نجتمع مرة أخرى كمجموعة كبيرة </a:t>
            </a:r>
            <a:r>
              <a:rPr lang="ar-SA" b="1" dirty="0">
                <a:solidFill>
                  <a:schemeClr val="tx1"/>
                </a:solidFill>
                <a:latin typeface="Arial"/>
                <a:cs typeface="+mn-cs"/>
              </a:rPr>
              <a:t>لمناقشة ما الذي تحقق بشكل جيد وما الذي يمكن تحسينه.</a:t>
            </a:r>
          </a:p>
          <a:p>
            <a:pPr algn="r" rtl="1">
              <a:buClr>
                <a:srgbClr val="ADBD76"/>
              </a:buClr>
              <a:buFont typeface="Wingdings" panose="05000000000000000000" pitchFamily="2" charset="2"/>
              <a:buChar char="ß"/>
            </a:pPr>
            <a:r>
              <a:rPr lang="ar-SA" dirty="0">
                <a:solidFill>
                  <a:schemeClr val="tx1"/>
                </a:solidFill>
                <a:latin typeface="Arial"/>
                <a:cs typeface="+mn-cs"/>
              </a:rPr>
              <a:t>بعد ذلك، </a:t>
            </a:r>
            <a:r>
              <a:rPr lang="ar-SA" b="1" dirty="0">
                <a:solidFill>
                  <a:schemeClr val="tx1"/>
                </a:solidFill>
                <a:latin typeface="Arial"/>
                <a:cs typeface="+mn-cs"/>
              </a:rPr>
              <a:t>سوف يقوم 5 متطوعين آخرين </a:t>
            </a:r>
            <a:r>
              <a:rPr lang="ar-SA" b="1" dirty="0" smtClean="0">
                <a:solidFill>
                  <a:schemeClr val="tx1"/>
                </a:solidFill>
                <a:latin typeface="Arial"/>
                <a:cs typeface="+mn-cs"/>
              </a:rPr>
              <a:t>لعب الأدوار</a:t>
            </a:r>
            <a:r>
              <a:rPr lang="ar-SA" dirty="0" smtClean="0">
                <a:solidFill>
                  <a:schemeClr val="tx1"/>
                </a:solidFill>
                <a:latin typeface="Arial"/>
                <a:cs typeface="+mn-cs"/>
              </a:rPr>
              <a:t>، </a:t>
            </a:r>
            <a:r>
              <a:rPr lang="ar-SA" dirty="0">
                <a:solidFill>
                  <a:schemeClr val="tx1"/>
                </a:solidFill>
                <a:latin typeface="Arial"/>
                <a:cs typeface="+mn-cs"/>
              </a:rPr>
              <a:t>مع تضمين التعقيبات من المجموعة الأولى. </a:t>
            </a:r>
          </a:p>
        </p:txBody>
      </p:sp>
    </p:spTree>
    <p:extLst>
      <p:ext uri="{BB962C8B-B14F-4D97-AF65-F5344CB8AC3E}">
        <p14:creationId xmlns:p14="http://schemas.microsoft.com/office/powerpoint/2010/main" val="1761177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التدخلات النفسية والاجتماعية</a:t>
            </a:r>
          </a:p>
        </p:txBody>
      </p:sp>
      <p:sp>
        <p:nvSpPr>
          <p:cNvPr id="3" name="Content Placeholder 2"/>
          <p:cNvSpPr>
            <a:spLocks noGrp="1"/>
          </p:cNvSpPr>
          <p:nvPr>
            <p:ph idx="1"/>
          </p:nvPr>
        </p:nvSpPr>
        <p:spPr>
          <a:xfrm>
            <a:off x="1198591" y="2313562"/>
            <a:ext cx="9935076" cy="3181739"/>
          </a:xfrm>
        </p:spPr>
        <p:txBody>
          <a:bodyPr/>
          <a:lstStyle/>
          <a:p>
            <a:pPr algn="r" rtl="1">
              <a:buClr>
                <a:schemeClr val="accent4">
                  <a:lumMod val="75000"/>
                </a:schemeClr>
              </a:buClr>
              <a:buNone/>
            </a:pPr>
            <a:r>
              <a:rPr lang="ar-SA" sz="2400" b="1" spc="0" dirty="0">
                <a:solidFill>
                  <a:schemeClr val="tx1"/>
                </a:solidFill>
                <a:latin typeface="Arial"/>
                <a:cs typeface="Arial"/>
              </a:rPr>
              <a:t>توفير الدعم المعنوي</a:t>
            </a:r>
          </a:p>
          <a:p>
            <a:pPr lvl="1"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  شخص غير متسرع في إصدار الأحكام ومهتم في حياة الناجي/الناجية</a:t>
            </a:r>
          </a:p>
          <a:p>
            <a:pPr lvl="1"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  إصدار العبارات الشافية باستمرار</a:t>
            </a:r>
          </a:p>
          <a:p>
            <a:pPr lvl="1" rtl="1">
              <a:buClr>
                <a:schemeClr val="accent4">
                  <a:lumMod val="75000"/>
                </a:schemeClr>
              </a:buClr>
              <a:buFont typeface="Arial" panose="020B0604020202020204" pitchFamily="34" charset="0"/>
              <a:buChar char="•"/>
            </a:pPr>
            <a:endParaRPr lang="ar-SA" sz="2400" spc="0" dirty="0">
              <a:solidFill>
                <a:schemeClr val="tx1"/>
              </a:solidFill>
            </a:endParaRPr>
          </a:p>
          <a:p>
            <a:pPr algn="r" rtl="1">
              <a:buClr>
                <a:schemeClr val="accent4">
                  <a:lumMod val="75000"/>
                </a:schemeClr>
              </a:buClr>
              <a:buNone/>
            </a:pPr>
            <a:r>
              <a:rPr lang="ar-SA" sz="2400" b="1" spc="0" dirty="0">
                <a:solidFill>
                  <a:schemeClr val="tx1"/>
                </a:solidFill>
                <a:latin typeface="Arial"/>
                <a:cs typeface="Arial"/>
              </a:rPr>
              <a:t>تسهيل إعادة تواصل الناجي/الناجية مع مصادر القوة والتشجيع</a:t>
            </a:r>
          </a:p>
          <a:p>
            <a:pPr lvl="1"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  مساعدة الناجين/الناجيات على استئناف الأنشطة اليومية</a:t>
            </a:r>
          </a:p>
          <a:p>
            <a:pPr lvl="1"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  خذ وقتاً للأنشطة التي تجلب الأمل والقوة والتشجيع</a:t>
            </a:r>
          </a:p>
          <a:p>
            <a:pPr lvl="1"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  تواصل مع الأشخاص الذين يتسمون بالدعم والرعاية</a:t>
            </a:r>
          </a:p>
          <a:p>
            <a:pPr lvl="1" rtl="1">
              <a:buClr>
                <a:schemeClr val="accent4">
                  <a:lumMod val="75000"/>
                </a:schemeClr>
              </a:buClr>
              <a:buNone/>
            </a:pPr>
            <a:endParaRPr lang="ar-SA" sz="2400" spc="0" dirty="0">
              <a:solidFill>
                <a:schemeClr val="tx1"/>
              </a:solidFill>
            </a:endParaRPr>
          </a:p>
          <a:p>
            <a:pPr lvl="1" rtl="1">
              <a:buClr>
                <a:schemeClr val="accent4">
                  <a:lumMod val="75000"/>
                </a:schemeClr>
              </a:buClr>
              <a:buFont typeface="Arial" panose="020B0604020202020204" pitchFamily="34" charset="0"/>
              <a:buChar char="•"/>
            </a:pPr>
            <a:endParaRPr lang="ar-SA" sz="2400" spc="0" dirty="0">
              <a:solidFill>
                <a:schemeClr val="tx1"/>
              </a:solidFill>
            </a:endParaRPr>
          </a:p>
        </p:txBody>
      </p:sp>
    </p:spTree>
    <p:extLst>
      <p:ext uri="{BB962C8B-B14F-4D97-AF65-F5344CB8AC3E}">
        <p14:creationId xmlns:p14="http://schemas.microsoft.com/office/powerpoint/2010/main" val="4113345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التدخلات النفسية والاجتماعية (يتبع)</a:t>
            </a:r>
          </a:p>
        </p:txBody>
      </p:sp>
      <p:sp>
        <p:nvSpPr>
          <p:cNvPr id="3" name="Content Placeholder 2"/>
          <p:cNvSpPr>
            <a:spLocks noGrp="1"/>
          </p:cNvSpPr>
          <p:nvPr>
            <p:ph idx="1"/>
          </p:nvPr>
        </p:nvSpPr>
        <p:spPr>
          <a:xfrm>
            <a:off x="1447800" y="2286000"/>
            <a:ext cx="9720262" cy="4022725"/>
          </a:xfrm>
        </p:spPr>
        <p:txBody>
          <a:bodyPr/>
          <a:lstStyle/>
          <a:p>
            <a:pPr marL="90488" lvl="1" indent="-90488" algn="r" rtl="1">
              <a:lnSpc>
                <a:spcPct val="110000"/>
              </a:lnSpc>
              <a:spcBef>
                <a:spcPts val="1200"/>
              </a:spcBef>
              <a:spcAft>
                <a:spcPts val="200"/>
              </a:spcAft>
              <a:buSzPct val="100000"/>
              <a:buFont typeface="Tw Cen MT" pitchFamily="34" charset="0"/>
              <a:buChar char=" "/>
            </a:pPr>
            <a:r>
              <a:rPr lang="ar-SA" sz="2400" b="1" spc="0" dirty="0">
                <a:solidFill>
                  <a:schemeClr val="tx1"/>
                </a:solidFill>
                <a:latin typeface="Arial"/>
                <a:cs typeface="Arial"/>
              </a:rPr>
              <a:t>توفير معلومات دقيقة عن أسباب العنف المبني على النوع الاجتماعي وديناميكياته وأثره</a:t>
            </a:r>
          </a:p>
          <a:p>
            <a:pPr marL="90488" lvl="1" indent="-90488" algn="r" rtl="1">
              <a:lnSpc>
                <a:spcPct val="110000"/>
              </a:lnSpc>
              <a:spcBef>
                <a:spcPts val="1200"/>
              </a:spcBef>
              <a:spcAft>
                <a:spcPts val="200"/>
              </a:spcAft>
              <a:buSzPct val="100000"/>
              <a:buFont typeface="Arial" pitchFamily="34" charset="0"/>
              <a:buChar char="•"/>
            </a:pPr>
            <a:r>
              <a:rPr lang="ar-SA" spc="0" dirty="0" smtClean="0">
                <a:latin typeface="Arial"/>
                <a:cs typeface="Arial"/>
              </a:rPr>
              <a:t>  </a:t>
            </a:r>
            <a:r>
              <a:rPr lang="ar-SA" sz="2400" spc="0" dirty="0">
                <a:solidFill>
                  <a:schemeClr val="tx1"/>
                </a:solidFill>
                <a:latin typeface="Arial"/>
                <a:cs typeface="Arial"/>
              </a:rPr>
              <a:t>قد يساعد في تغيير تفكير الناجي/الناجية بشأن اللوم الذاتي أو أن هناك شيئاً ما كان يمكن القيام به لتجنبه</a:t>
            </a:r>
          </a:p>
          <a:p>
            <a:pPr marL="90488" lvl="1" indent="-90488" algn="r" rtl="1">
              <a:lnSpc>
                <a:spcPct val="110000"/>
              </a:lnSpc>
              <a:spcBef>
                <a:spcPts val="1200"/>
              </a:spcBef>
              <a:spcAft>
                <a:spcPts val="200"/>
              </a:spcAft>
              <a:buSzPct val="100000"/>
              <a:buFont typeface="Arial" pitchFamily="34" charset="0"/>
              <a:buChar char="•"/>
            </a:pPr>
            <a:r>
              <a:rPr lang="ar-SA" sz="2400" spc="0" dirty="0">
                <a:solidFill>
                  <a:schemeClr val="tx1"/>
                </a:solidFill>
                <a:latin typeface="Arial"/>
                <a:cs typeface="Arial"/>
              </a:rPr>
              <a:t>  قد يساعد الناجي/الناجية على فهم مجموعة المشاعر التي تنتابه/تنتابها بشكل أفضل</a:t>
            </a:r>
          </a:p>
          <a:p>
            <a:pPr marL="90488" lvl="1" indent="-90488" rtl="1">
              <a:lnSpc>
                <a:spcPct val="110000"/>
              </a:lnSpc>
              <a:spcBef>
                <a:spcPts val="1200"/>
              </a:spcBef>
              <a:spcAft>
                <a:spcPts val="200"/>
              </a:spcAft>
              <a:buSzPct val="100000"/>
              <a:buNone/>
            </a:pPr>
            <a:endParaRPr lang="ar-SA" sz="2400" b="1" spc="0" dirty="0">
              <a:solidFill>
                <a:schemeClr val="tx1"/>
              </a:solidFill>
            </a:endParaRPr>
          </a:p>
          <a:p>
            <a:pPr lvl="1" algn="r" rtl="1">
              <a:lnSpc>
                <a:spcPct val="110000"/>
              </a:lnSpc>
              <a:buClr>
                <a:schemeClr val="accent4">
                  <a:lumMod val="75000"/>
                </a:schemeClr>
              </a:buClr>
              <a:buNone/>
            </a:pPr>
            <a:r>
              <a:rPr lang="ar-SA" sz="2400" b="1" spc="0" dirty="0">
                <a:solidFill>
                  <a:schemeClr val="tx1"/>
                </a:solidFill>
                <a:latin typeface="Arial"/>
                <a:cs typeface="Arial"/>
              </a:rPr>
              <a:t>أحل الناجي/الناجية إلى تدخلات محددة تقدمها منظمتك، </a:t>
            </a:r>
            <a:r>
              <a:rPr lang="ar-SA" sz="2400" spc="0" dirty="0">
                <a:solidFill>
                  <a:schemeClr val="tx1"/>
                </a:solidFill>
                <a:latin typeface="Arial"/>
                <a:cs typeface="Arial"/>
              </a:rPr>
              <a:t>(جلسات الدعم الجماعي أو الأنشطة المهنية أو المعيشية الأخرى) </a:t>
            </a:r>
          </a:p>
          <a:p>
            <a:pPr marL="90488" lvl="1" indent="-90488" rtl="1">
              <a:lnSpc>
                <a:spcPct val="110000"/>
              </a:lnSpc>
              <a:spcBef>
                <a:spcPts val="1200"/>
              </a:spcBef>
              <a:spcAft>
                <a:spcPts val="200"/>
              </a:spcAft>
              <a:buSzPct val="100000"/>
              <a:buFont typeface="Tw Cen MT" pitchFamily="34" charset="0"/>
              <a:buChar char=" "/>
            </a:pPr>
            <a:endParaRPr lang="ar-SA" sz="2400" b="1" spc="0" dirty="0">
              <a:solidFill>
                <a:schemeClr val="tx1"/>
              </a:solidFill>
            </a:endParaRPr>
          </a:p>
          <a:p>
            <a:pPr rtl="1"/>
            <a:endParaRPr lang="ar-SA" spc="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422" y="2419659"/>
            <a:ext cx="4769556" cy="1545564"/>
          </a:xfrm>
        </p:spPr>
        <p:txBody>
          <a:bodyPr>
            <a:normAutofit fontScale="90000"/>
          </a:bodyPr>
          <a:lstStyle/>
          <a:p>
            <a:pPr rtl="1">
              <a:lnSpc>
                <a:spcPct val="100000"/>
              </a:lnSpc>
            </a:pPr>
            <a:r>
              <a:rPr lang="ar-SA" spc="0" dirty="0" smtClean="0">
                <a:latin typeface="Arial"/>
                <a:cs typeface="Arial"/>
              </a:rPr>
              <a:t>النشاط: </a:t>
            </a:r>
            <a:r>
              <a:rPr spc="0" dirty="0"/>
              <a:t/>
            </a:r>
            <a:br>
              <a:rPr spc="0" dirty="0"/>
            </a:br>
            <a:r>
              <a:rPr lang="ar-SA" spc="0" dirty="0" smtClean="0">
                <a:latin typeface="Arial"/>
                <a:cs typeface="Arial"/>
              </a:rPr>
              <a:t>التدخلات النفسية والاجتماعية  </a:t>
            </a:r>
          </a:p>
        </p:txBody>
      </p:sp>
      <p:sp>
        <p:nvSpPr>
          <p:cNvPr id="3" name="Content Placeholder 2"/>
          <p:cNvSpPr>
            <a:spLocks noGrp="1"/>
          </p:cNvSpPr>
          <p:nvPr>
            <p:ph idx="1"/>
          </p:nvPr>
        </p:nvSpPr>
        <p:spPr>
          <a:xfrm>
            <a:off x="663222" y="860778"/>
            <a:ext cx="4478866" cy="5053469"/>
          </a:xfrm>
        </p:spPr>
        <p:txBody>
          <a:bodyPr/>
          <a:lstStyle/>
          <a:p>
            <a:pPr algn="r" rtl="1">
              <a:buClr>
                <a:srgbClr val="ADBD76"/>
              </a:buClr>
              <a:buFont typeface="Wingdings" panose="05000000000000000000" pitchFamily="2" charset="2"/>
              <a:buChar char="ß"/>
            </a:pPr>
            <a:r>
              <a:rPr lang="ar-SA" sz="2400" dirty="0">
                <a:solidFill>
                  <a:schemeClr val="tx1"/>
                </a:solidFill>
                <a:latin typeface="Arial"/>
                <a:cs typeface="Arial"/>
              </a:rPr>
              <a:t>من خلال التفكير بشأن برامجك الخاصة، </a:t>
            </a:r>
            <a:r>
              <a:rPr lang="ar-SA" sz="2400" b="1" dirty="0">
                <a:solidFill>
                  <a:schemeClr val="tx1"/>
                </a:solidFill>
                <a:latin typeface="Arial"/>
                <a:cs typeface="Arial"/>
              </a:rPr>
              <a:t>حدد الموارد النفسية والاجتماعية المتاحة لديك </a:t>
            </a:r>
            <a:r>
              <a:rPr lang="ar-SA" sz="2400" dirty="0">
                <a:solidFill>
                  <a:schemeClr val="tx1"/>
                </a:solidFill>
                <a:latin typeface="Arial"/>
                <a:cs typeface="Arial"/>
              </a:rPr>
              <a:t>بشكل فردي لأداء عملك مع الناجين/الناجيات. </a:t>
            </a:r>
          </a:p>
        </p:txBody>
      </p:sp>
    </p:spTree>
    <p:extLst>
      <p:ext uri="{BB962C8B-B14F-4D97-AF65-F5344CB8AC3E}">
        <p14:creationId xmlns:p14="http://schemas.microsoft.com/office/powerpoint/2010/main" val="2743368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خطوات إدارة الحالات التي تركز على الناجين/الناجيات</a:t>
            </a:r>
          </a:p>
        </p:txBody>
      </p:sp>
      <p:grpSp>
        <p:nvGrpSpPr>
          <p:cNvPr id="64" name="Group 63"/>
          <p:cNvGrpSpPr/>
          <p:nvPr/>
        </p:nvGrpSpPr>
        <p:grpSpPr>
          <a:xfrm flipH="1">
            <a:off x="1025337" y="1884784"/>
            <a:ext cx="9717991" cy="4088545"/>
            <a:chOff x="1025337" y="1884784"/>
            <a:chExt cx="9717991" cy="4088545"/>
          </a:xfrm>
        </p:grpSpPr>
        <p:sp>
          <p:nvSpPr>
            <p:cNvPr id="5" name="Down Arrow 4"/>
            <p:cNvSpPr/>
            <p:nvPr/>
          </p:nvSpPr>
          <p:spPr>
            <a:xfrm>
              <a:off x="8050923" y="1884784"/>
              <a:ext cx="551901" cy="1004813"/>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 name="L-Shape 34"/>
            <p:cNvSpPr/>
            <p:nvPr/>
          </p:nvSpPr>
          <p:spPr>
            <a:xfrm rot="5400000">
              <a:off x="1322345" y="4350483"/>
              <a:ext cx="894633" cy="1488650"/>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36" name="Group 35"/>
            <p:cNvGrpSpPr/>
            <p:nvPr/>
          </p:nvGrpSpPr>
          <p:grpSpPr>
            <a:xfrm>
              <a:off x="1173008" y="4795268"/>
              <a:ext cx="1343961" cy="1178061"/>
              <a:chOff x="148806" y="2514030"/>
              <a:chExt cx="1343961" cy="1178061"/>
            </a:xfrm>
          </p:grpSpPr>
          <p:sp>
            <p:nvSpPr>
              <p:cNvPr id="37" name="Rectangle 36"/>
              <p:cNvSpPr/>
              <p:nvPr/>
            </p:nvSpPr>
            <p:spPr>
              <a:xfrm>
                <a:off x="148806" y="251403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angle 37"/>
              <p:cNvSpPr/>
              <p:nvPr/>
            </p:nvSpPr>
            <p:spPr>
              <a:xfrm>
                <a:off x="148806" y="251403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التقديم والمشاركة </a:t>
                </a:r>
              </a:p>
            </p:txBody>
          </p:sp>
        </p:grpSp>
        <p:sp>
          <p:nvSpPr>
            <p:cNvPr id="39" name="Isosceles Triangle 38"/>
            <p:cNvSpPr/>
            <p:nvPr/>
          </p:nvSpPr>
          <p:spPr>
            <a:xfrm>
              <a:off x="2263392" y="4240887"/>
              <a:ext cx="253577" cy="253577"/>
            </a:xfrm>
            <a:prstGeom prst="triangle">
              <a:avLst>
                <a:gd name="adj" fmla="val 100000"/>
              </a:avLst>
            </a:prstGeom>
          </p:spPr>
          <p:style>
            <a:lnRef idx="2">
              <a:schemeClr val="accent5">
                <a:hueOff val="-309652"/>
                <a:satOff val="3104"/>
                <a:lumOff val="-2157"/>
                <a:alphaOff val="0"/>
              </a:schemeClr>
            </a:lnRef>
            <a:fillRef idx="1">
              <a:schemeClr val="accent5">
                <a:hueOff val="-309652"/>
                <a:satOff val="3104"/>
                <a:lumOff val="-2157"/>
                <a:alphaOff val="0"/>
              </a:schemeClr>
            </a:fillRef>
            <a:effectRef idx="0">
              <a:schemeClr val="accent5">
                <a:hueOff val="-309652"/>
                <a:satOff val="3104"/>
                <a:lumOff val="-2157"/>
                <a:alphaOff val="0"/>
              </a:schemeClr>
            </a:effectRef>
            <a:fontRef idx="minor">
              <a:schemeClr val="lt1"/>
            </a:fontRef>
          </p:style>
        </p:sp>
        <p:sp>
          <p:nvSpPr>
            <p:cNvPr id="40" name="L-Shape 39"/>
            <p:cNvSpPr/>
            <p:nvPr/>
          </p:nvSpPr>
          <p:spPr>
            <a:xfrm rot="5400000">
              <a:off x="2967616" y="3943359"/>
              <a:ext cx="894633" cy="1488650"/>
            </a:xfrm>
            <a:prstGeom prst="corner">
              <a:avLst>
                <a:gd name="adj1" fmla="val 16120"/>
                <a:gd name="adj2" fmla="val 16110"/>
              </a:avLst>
            </a:prstGeom>
          </p:spPr>
          <p:style>
            <a:lnRef idx="2">
              <a:schemeClr val="accent5">
                <a:hueOff val="-619304"/>
                <a:satOff val="6209"/>
                <a:lumOff val="-4314"/>
                <a:alphaOff val="0"/>
              </a:schemeClr>
            </a:lnRef>
            <a:fillRef idx="1">
              <a:schemeClr val="accent5">
                <a:hueOff val="-619304"/>
                <a:satOff val="6209"/>
                <a:lumOff val="-4314"/>
                <a:alphaOff val="0"/>
              </a:schemeClr>
            </a:fillRef>
            <a:effectRef idx="0">
              <a:schemeClr val="accent5">
                <a:hueOff val="-619304"/>
                <a:satOff val="6209"/>
                <a:lumOff val="-4314"/>
                <a:alphaOff val="0"/>
              </a:schemeClr>
            </a:effectRef>
            <a:fontRef idx="minor">
              <a:schemeClr val="lt1"/>
            </a:fontRef>
          </p:style>
        </p:sp>
        <p:grpSp>
          <p:nvGrpSpPr>
            <p:cNvPr id="41" name="Group 40"/>
            <p:cNvGrpSpPr/>
            <p:nvPr/>
          </p:nvGrpSpPr>
          <p:grpSpPr>
            <a:xfrm>
              <a:off x="2818280" y="4388144"/>
              <a:ext cx="1343961" cy="1178061"/>
              <a:chOff x="1794078" y="2106906"/>
              <a:chExt cx="1343961" cy="1178061"/>
            </a:xfrm>
          </p:grpSpPr>
          <p:sp>
            <p:nvSpPr>
              <p:cNvPr id="42" name="Rectangle 41"/>
              <p:cNvSpPr/>
              <p:nvPr/>
            </p:nvSpPr>
            <p:spPr>
              <a:xfrm>
                <a:off x="1794078" y="2106906"/>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1794078" y="2106906"/>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التقييم</a:t>
                </a:r>
              </a:p>
            </p:txBody>
          </p:sp>
        </p:grpSp>
        <p:sp>
          <p:nvSpPr>
            <p:cNvPr id="44" name="Isosceles Triangle 43"/>
            <p:cNvSpPr/>
            <p:nvPr/>
          </p:nvSpPr>
          <p:spPr>
            <a:xfrm>
              <a:off x="3908664" y="3833762"/>
              <a:ext cx="253577" cy="253577"/>
            </a:xfrm>
            <a:prstGeom prst="triangle">
              <a:avLst>
                <a:gd name="adj" fmla="val 100000"/>
              </a:avLst>
            </a:prstGeom>
          </p:spPr>
          <p:style>
            <a:lnRef idx="2">
              <a:schemeClr val="accent5">
                <a:hueOff val="-928955"/>
                <a:satOff val="9313"/>
                <a:lumOff val="-6471"/>
                <a:alphaOff val="0"/>
              </a:schemeClr>
            </a:lnRef>
            <a:fillRef idx="1">
              <a:schemeClr val="accent5">
                <a:hueOff val="-928955"/>
                <a:satOff val="9313"/>
                <a:lumOff val="-6471"/>
                <a:alphaOff val="0"/>
              </a:schemeClr>
            </a:fillRef>
            <a:effectRef idx="0">
              <a:schemeClr val="accent5">
                <a:hueOff val="-928955"/>
                <a:satOff val="9313"/>
                <a:lumOff val="-6471"/>
                <a:alphaOff val="0"/>
              </a:schemeClr>
            </a:effectRef>
            <a:fontRef idx="minor">
              <a:schemeClr val="lt1"/>
            </a:fontRef>
          </p:style>
        </p:sp>
        <p:sp>
          <p:nvSpPr>
            <p:cNvPr id="45" name="L-Shape 44"/>
            <p:cNvSpPr/>
            <p:nvPr/>
          </p:nvSpPr>
          <p:spPr>
            <a:xfrm rot="5400000">
              <a:off x="4612888" y="3536234"/>
              <a:ext cx="894633" cy="1488650"/>
            </a:xfrm>
            <a:prstGeom prst="corner">
              <a:avLst>
                <a:gd name="adj1" fmla="val 16120"/>
                <a:gd name="adj2" fmla="val 16110"/>
              </a:avLst>
            </a:prstGeom>
          </p:spPr>
          <p:style>
            <a:lnRef idx="2">
              <a:schemeClr val="accent5">
                <a:hueOff val="-1238607"/>
                <a:satOff val="12418"/>
                <a:lumOff val="-8628"/>
                <a:alphaOff val="0"/>
              </a:schemeClr>
            </a:lnRef>
            <a:fillRef idx="1">
              <a:schemeClr val="accent5">
                <a:hueOff val="-1238607"/>
                <a:satOff val="12418"/>
                <a:lumOff val="-8628"/>
                <a:alphaOff val="0"/>
              </a:schemeClr>
            </a:fillRef>
            <a:effectRef idx="0">
              <a:schemeClr val="accent5">
                <a:hueOff val="-1238607"/>
                <a:satOff val="12418"/>
                <a:lumOff val="-8628"/>
                <a:alphaOff val="0"/>
              </a:schemeClr>
            </a:effectRef>
            <a:fontRef idx="minor">
              <a:schemeClr val="lt1"/>
            </a:fontRef>
          </p:style>
        </p:sp>
        <p:grpSp>
          <p:nvGrpSpPr>
            <p:cNvPr id="46" name="Group 45"/>
            <p:cNvGrpSpPr/>
            <p:nvPr/>
          </p:nvGrpSpPr>
          <p:grpSpPr>
            <a:xfrm>
              <a:off x="4463552" y="3981020"/>
              <a:ext cx="1343961" cy="1178061"/>
              <a:chOff x="3439350" y="1699782"/>
              <a:chExt cx="1343961" cy="1178061"/>
            </a:xfrm>
          </p:grpSpPr>
          <p:sp>
            <p:nvSpPr>
              <p:cNvPr id="47" name="Rectangle 46"/>
              <p:cNvSpPr/>
              <p:nvPr/>
            </p:nvSpPr>
            <p:spPr>
              <a:xfrm>
                <a:off x="3439350" y="1699782"/>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8" name="Rectangle 47"/>
              <p:cNvSpPr/>
              <p:nvPr/>
            </p:nvSpPr>
            <p:spPr>
              <a:xfrm>
                <a:off x="3439350" y="1699782"/>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تخطيط إجراءات الحالة</a:t>
                </a:r>
              </a:p>
            </p:txBody>
          </p:sp>
        </p:grpSp>
        <p:sp>
          <p:nvSpPr>
            <p:cNvPr id="49" name="Isosceles Triangle 48"/>
            <p:cNvSpPr/>
            <p:nvPr/>
          </p:nvSpPr>
          <p:spPr>
            <a:xfrm>
              <a:off x="5553936" y="3426638"/>
              <a:ext cx="253577" cy="253577"/>
            </a:xfrm>
            <a:prstGeom prst="triangle">
              <a:avLst>
                <a:gd name="adj" fmla="val 100000"/>
              </a:avLst>
            </a:prstGeom>
          </p:spPr>
          <p:style>
            <a:lnRef idx="2">
              <a:schemeClr val="accent5">
                <a:hueOff val="-1548259"/>
                <a:satOff val="15522"/>
                <a:lumOff val="-10784"/>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50" name="L-Shape 49"/>
            <p:cNvSpPr/>
            <p:nvPr/>
          </p:nvSpPr>
          <p:spPr>
            <a:xfrm rot="5400000">
              <a:off x="6258160" y="3129110"/>
              <a:ext cx="894633" cy="1488650"/>
            </a:xfrm>
            <a:prstGeom prst="corner">
              <a:avLst>
                <a:gd name="adj1" fmla="val 16120"/>
                <a:gd name="adj2" fmla="val 16110"/>
              </a:avLst>
            </a:prstGeom>
          </p:spPr>
          <p:style>
            <a:lnRef idx="2">
              <a:schemeClr val="accent5">
                <a:hueOff val="-1857911"/>
                <a:satOff val="18626"/>
                <a:lumOff val="-12941"/>
                <a:alphaOff val="0"/>
              </a:schemeClr>
            </a:lnRef>
            <a:fillRef idx="1">
              <a:schemeClr val="accent5">
                <a:hueOff val="-1857911"/>
                <a:satOff val="18626"/>
                <a:lumOff val="-12941"/>
                <a:alphaOff val="0"/>
              </a:schemeClr>
            </a:fillRef>
            <a:effectRef idx="0">
              <a:schemeClr val="accent5">
                <a:hueOff val="-1857911"/>
                <a:satOff val="18626"/>
                <a:lumOff val="-12941"/>
                <a:alphaOff val="0"/>
              </a:schemeClr>
            </a:effectRef>
            <a:fontRef idx="minor">
              <a:schemeClr val="lt1"/>
            </a:fontRef>
          </p:style>
        </p:sp>
        <p:grpSp>
          <p:nvGrpSpPr>
            <p:cNvPr id="51" name="Group 50"/>
            <p:cNvGrpSpPr/>
            <p:nvPr/>
          </p:nvGrpSpPr>
          <p:grpSpPr>
            <a:xfrm>
              <a:off x="6108823" y="3573896"/>
              <a:ext cx="1343961" cy="1178061"/>
              <a:chOff x="5084621" y="1292658"/>
              <a:chExt cx="1343961" cy="1178061"/>
            </a:xfrm>
          </p:grpSpPr>
          <p:sp>
            <p:nvSpPr>
              <p:cNvPr id="52" name="Rectangle 51"/>
              <p:cNvSpPr/>
              <p:nvPr/>
            </p:nvSpPr>
            <p:spPr>
              <a:xfrm>
                <a:off x="5084621" y="1292658"/>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Rectangle 52"/>
              <p:cNvSpPr/>
              <p:nvPr/>
            </p:nvSpPr>
            <p:spPr>
              <a:xfrm>
                <a:off x="5084621" y="1292658"/>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dirty="0" smtClean="0"/>
                  <a:t>تنفيذ خطة الإجراءات </a:t>
                </a:r>
              </a:p>
            </p:txBody>
          </p:sp>
        </p:grpSp>
        <p:sp>
          <p:nvSpPr>
            <p:cNvPr id="54" name="Isosceles Triangle 53"/>
            <p:cNvSpPr/>
            <p:nvPr/>
          </p:nvSpPr>
          <p:spPr>
            <a:xfrm>
              <a:off x="7199207" y="3019514"/>
              <a:ext cx="253577" cy="253577"/>
            </a:xfrm>
            <a:prstGeom prst="triangle">
              <a:avLst>
                <a:gd name="adj" fmla="val 100000"/>
              </a:avLst>
            </a:prstGeom>
          </p:spPr>
          <p:style>
            <a:lnRef idx="2">
              <a:schemeClr val="accent5">
                <a:hueOff val="-2167562"/>
                <a:satOff val="21731"/>
                <a:lumOff val="-15098"/>
                <a:alphaOff val="0"/>
              </a:schemeClr>
            </a:lnRef>
            <a:fillRef idx="1">
              <a:schemeClr val="accent5">
                <a:hueOff val="-2167562"/>
                <a:satOff val="21731"/>
                <a:lumOff val="-15098"/>
                <a:alphaOff val="0"/>
              </a:schemeClr>
            </a:fillRef>
            <a:effectRef idx="0">
              <a:schemeClr val="accent5">
                <a:hueOff val="-2167562"/>
                <a:satOff val="21731"/>
                <a:lumOff val="-15098"/>
                <a:alphaOff val="0"/>
              </a:schemeClr>
            </a:effectRef>
            <a:fontRef idx="minor">
              <a:schemeClr val="lt1"/>
            </a:fontRef>
          </p:style>
        </p:sp>
        <p:sp>
          <p:nvSpPr>
            <p:cNvPr id="55" name="L-Shape 54"/>
            <p:cNvSpPr/>
            <p:nvPr/>
          </p:nvSpPr>
          <p:spPr>
            <a:xfrm rot="5400000">
              <a:off x="7903432" y="2721986"/>
              <a:ext cx="894633" cy="1488650"/>
            </a:xfrm>
            <a:prstGeom prst="corner">
              <a:avLst>
                <a:gd name="adj1" fmla="val 16120"/>
                <a:gd name="adj2" fmla="val 16110"/>
              </a:avLst>
            </a:prstGeom>
          </p:spPr>
          <p:style>
            <a:lnRef idx="2">
              <a:schemeClr val="accent5">
                <a:hueOff val="-2477214"/>
                <a:satOff val="24835"/>
                <a:lumOff val="-17255"/>
                <a:alphaOff val="0"/>
              </a:schemeClr>
            </a:lnRef>
            <a:fillRef idx="1">
              <a:schemeClr val="accent5">
                <a:hueOff val="-2477214"/>
                <a:satOff val="24835"/>
                <a:lumOff val="-17255"/>
                <a:alphaOff val="0"/>
              </a:schemeClr>
            </a:fillRef>
            <a:effectRef idx="0">
              <a:schemeClr val="accent5">
                <a:hueOff val="-2477214"/>
                <a:satOff val="24835"/>
                <a:lumOff val="-17255"/>
                <a:alphaOff val="0"/>
              </a:schemeClr>
            </a:effectRef>
            <a:fontRef idx="minor">
              <a:schemeClr val="lt1"/>
            </a:fontRef>
          </p:style>
        </p:sp>
        <p:grpSp>
          <p:nvGrpSpPr>
            <p:cNvPr id="56" name="Group 55"/>
            <p:cNvGrpSpPr/>
            <p:nvPr/>
          </p:nvGrpSpPr>
          <p:grpSpPr>
            <a:xfrm>
              <a:off x="7754095" y="3166772"/>
              <a:ext cx="1343961" cy="1178061"/>
              <a:chOff x="6729893" y="885534"/>
              <a:chExt cx="1343961" cy="1178061"/>
            </a:xfrm>
          </p:grpSpPr>
          <p:sp>
            <p:nvSpPr>
              <p:cNvPr id="57" name="Rectangle 56"/>
              <p:cNvSpPr/>
              <p:nvPr/>
            </p:nvSpPr>
            <p:spPr>
              <a:xfrm>
                <a:off x="6729893" y="885534"/>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8" name="Rectangle 57"/>
              <p:cNvSpPr/>
              <p:nvPr/>
            </p:nvSpPr>
            <p:spPr>
              <a:xfrm>
                <a:off x="6729893" y="885534"/>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متابعة الحالة</a:t>
                </a:r>
              </a:p>
            </p:txBody>
          </p:sp>
        </p:grpSp>
        <p:sp>
          <p:nvSpPr>
            <p:cNvPr id="59" name="Isosceles Triangle 58"/>
            <p:cNvSpPr/>
            <p:nvPr/>
          </p:nvSpPr>
          <p:spPr>
            <a:xfrm>
              <a:off x="8844479" y="2612390"/>
              <a:ext cx="253577" cy="253577"/>
            </a:xfrm>
            <a:prstGeom prst="triangle">
              <a:avLst>
                <a:gd name="adj" fmla="val 100000"/>
              </a:avLst>
            </a:prstGeom>
          </p:spPr>
          <p:style>
            <a:lnRef idx="2">
              <a:schemeClr val="accent5">
                <a:hueOff val="-2786866"/>
                <a:satOff val="27940"/>
                <a:lumOff val="-19412"/>
                <a:alphaOff val="0"/>
              </a:schemeClr>
            </a:lnRef>
            <a:fillRef idx="1">
              <a:schemeClr val="accent5">
                <a:hueOff val="-2786866"/>
                <a:satOff val="27940"/>
                <a:lumOff val="-19412"/>
                <a:alphaOff val="0"/>
              </a:schemeClr>
            </a:fillRef>
            <a:effectRef idx="0">
              <a:schemeClr val="accent5">
                <a:hueOff val="-2786866"/>
                <a:satOff val="27940"/>
                <a:lumOff val="-19412"/>
                <a:alphaOff val="0"/>
              </a:schemeClr>
            </a:effectRef>
            <a:fontRef idx="minor">
              <a:schemeClr val="lt1"/>
            </a:fontRef>
          </p:style>
        </p:sp>
        <p:sp>
          <p:nvSpPr>
            <p:cNvPr id="60" name="L-Shape 59"/>
            <p:cNvSpPr/>
            <p:nvPr/>
          </p:nvSpPr>
          <p:spPr>
            <a:xfrm rot="5400000">
              <a:off x="9548703" y="2314862"/>
              <a:ext cx="894633" cy="1488650"/>
            </a:xfrm>
            <a:prstGeom prst="corner">
              <a:avLst>
                <a:gd name="adj1" fmla="val 16120"/>
                <a:gd name="adj2" fmla="val 16110"/>
              </a:avLst>
            </a:prstGeom>
          </p:spPr>
          <p:style>
            <a:lnRef idx="2">
              <a:schemeClr val="accent5">
                <a:hueOff val="-3096518"/>
                <a:satOff val="31044"/>
                <a:lumOff val="-21569"/>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grpSp>
          <p:nvGrpSpPr>
            <p:cNvPr id="61" name="Group 60"/>
            <p:cNvGrpSpPr/>
            <p:nvPr/>
          </p:nvGrpSpPr>
          <p:grpSpPr>
            <a:xfrm>
              <a:off x="9399367" y="2759648"/>
              <a:ext cx="1343961" cy="1178061"/>
              <a:chOff x="8375165" y="478410"/>
              <a:chExt cx="1343961" cy="1178061"/>
            </a:xfrm>
          </p:grpSpPr>
          <p:sp>
            <p:nvSpPr>
              <p:cNvPr id="62" name="Rectangle 61"/>
              <p:cNvSpPr/>
              <p:nvPr/>
            </p:nvSpPr>
            <p:spPr>
              <a:xfrm>
                <a:off x="8375165" y="47841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3" name="Rectangle 62"/>
              <p:cNvSpPr/>
              <p:nvPr/>
            </p:nvSpPr>
            <p:spPr>
              <a:xfrm>
                <a:off x="8375165" y="47841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إغلاق ملف الحالة</a:t>
                </a:r>
              </a:p>
            </p:txBody>
          </p:sp>
        </p:grpSp>
      </p:grpSp>
    </p:spTree>
    <p:extLst>
      <p:ext uri="{BB962C8B-B14F-4D97-AF65-F5344CB8AC3E}">
        <p14:creationId xmlns:p14="http://schemas.microsoft.com/office/powerpoint/2010/main" val="16259983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الخطوة 5: المتابعة </a:t>
            </a:r>
          </a:p>
        </p:txBody>
      </p:sp>
      <p:sp>
        <p:nvSpPr>
          <p:cNvPr id="3" name="Content Placeholder 2"/>
          <p:cNvSpPr>
            <a:spLocks noGrp="1"/>
          </p:cNvSpPr>
          <p:nvPr>
            <p:ph idx="1"/>
          </p:nvPr>
        </p:nvSpPr>
        <p:spPr>
          <a:xfrm>
            <a:off x="1447800" y="2286000"/>
            <a:ext cx="9979090" cy="4022725"/>
          </a:xfrm>
        </p:spPr>
        <p:txBody>
          <a:bodyPr/>
          <a:lstStyle/>
          <a:p>
            <a:pPr algn="r" rtl="1">
              <a:buNone/>
            </a:pPr>
            <a:r>
              <a:rPr lang="ar-SA" spc="0" dirty="0" smtClean="0">
                <a:latin typeface="Arial"/>
                <a:cs typeface="Arial"/>
              </a:rPr>
              <a:t> </a:t>
            </a:r>
            <a:r>
              <a:rPr lang="ar-SA" sz="2400" b="1" spc="0" dirty="0">
                <a:solidFill>
                  <a:schemeClr val="tx1"/>
                </a:solidFill>
                <a:latin typeface="Arial"/>
                <a:cs typeface="Arial"/>
              </a:rPr>
              <a:t>الغرض:  تقييم موقف الناجي/الناجية وخطة إجراءات الحالة</a:t>
            </a:r>
          </a:p>
        </p:txBody>
      </p:sp>
      <p:sp>
        <p:nvSpPr>
          <p:cNvPr id="6" name="Rectangle 5"/>
          <p:cNvSpPr/>
          <p:nvPr/>
        </p:nvSpPr>
        <p:spPr>
          <a:xfrm>
            <a:off x="3395024" y="3332690"/>
            <a:ext cx="7794172" cy="2308324"/>
          </a:xfrm>
          <a:prstGeom prst="rect">
            <a:avLst/>
          </a:prstGeom>
        </p:spPr>
        <p:txBody>
          <a:bodyPr wrap="square">
            <a:spAutoFit/>
          </a:bodyPr>
          <a:lstStyle/>
          <a:p>
            <a:pPr algn="r" rtl="1"/>
            <a:r>
              <a:rPr lang="ar-SA" sz="2400" b="1" dirty="0">
                <a:latin typeface="Arial"/>
                <a:cs typeface="Arial"/>
              </a:rPr>
              <a:t>الخطوة 5: المتابعة </a:t>
            </a:r>
          </a:p>
          <a:p>
            <a:pPr rtl="1"/>
            <a:endParaRPr lang="ar-SA" sz="2400" dirty="0"/>
          </a:p>
          <a:p>
            <a:pPr indent="-457200" algn="r" rtl="1">
              <a:buFont typeface="Arial" pitchFamily="34" charset="0"/>
              <a:buChar char="•"/>
            </a:pPr>
            <a:r>
              <a:rPr lang="ar-SA" sz="2400" dirty="0">
                <a:latin typeface="Arial"/>
                <a:cs typeface="Arial"/>
              </a:rPr>
              <a:t>الاجتماع مع الناجي/الناجية أو الاتصال به/بها حسب الاتفاق</a:t>
            </a:r>
          </a:p>
          <a:p>
            <a:pPr indent="-457200" algn="r" rtl="1">
              <a:buFont typeface="Arial" pitchFamily="34" charset="0"/>
              <a:buChar char="•"/>
            </a:pPr>
            <a:r>
              <a:rPr lang="ar-SA" sz="2400" dirty="0">
                <a:latin typeface="Arial"/>
                <a:cs typeface="Arial"/>
              </a:rPr>
              <a:t>إعادة تقييم السلامة</a:t>
            </a:r>
          </a:p>
          <a:p>
            <a:pPr indent="-457200" algn="r" rtl="1">
              <a:buFont typeface="Arial" pitchFamily="34" charset="0"/>
              <a:buChar char="•"/>
            </a:pPr>
            <a:r>
              <a:rPr lang="ar-SA" sz="2400" dirty="0">
                <a:latin typeface="Arial"/>
                <a:cs typeface="Arial"/>
              </a:rPr>
              <a:t>مراجعة وتنقيح خطة إجراءات الحالة</a:t>
            </a:r>
          </a:p>
          <a:p>
            <a:pPr indent="-457200" algn="r" rtl="1">
              <a:buFont typeface="Arial" pitchFamily="34" charset="0"/>
              <a:buChar char="•"/>
            </a:pPr>
            <a:r>
              <a:rPr lang="ar-SA" sz="2400" dirty="0">
                <a:latin typeface="Arial"/>
                <a:cs typeface="Arial"/>
              </a:rPr>
              <a:t>تنفيذ خطة الإجراءات المنقحة</a:t>
            </a:r>
          </a:p>
        </p:txBody>
      </p:sp>
    </p:spTree>
    <p:extLst>
      <p:ext uri="{BB962C8B-B14F-4D97-AF65-F5344CB8AC3E}">
        <p14:creationId xmlns:p14="http://schemas.microsoft.com/office/powerpoint/2010/main" val="4184544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الغرض من المتابعة</a:t>
            </a:r>
          </a:p>
        </p:txBody>
      </p:sp>
      <p:sp>
        <p:nvSpPr>
          <p:cNvPr id="3" name="Content Placeholder 2"/>
          <p:cNvSpPr>
            <a:spLocks noGrp="1"/>
          </p:cNvSpPr>
          <p:nvPr>
            <p:ph idx="1"/>
          </p:nvPr>
        </p:nvSpPr>
        <p:spPr>
          <a:xfrm>
            <a:off x="1447800" y="2286000"/>
            <a:ext cx="10016412" cy="4022725"/>
          </a:xfrm>
        </p:spPr>
        <p:txBody>
          <a:bodyPr>
            <a:normAutofit lnSpcReduction="10000"/>
          </a:bodyPr>
          <a:lstStyle/>
          <a:p>
            <a:pPr algn="r" rtl="1"/>
            <a:r>
              <a:rPr lang="ar-SA" sz="2400" b="1" spc="0" dirty="0">
                <a:solidFill>
                  <a:schemeClr val="tx1"/>
                </a:solidFill>
                <a:latin typeface="Arial"/>
                <a:cs typeface="Arial"/>
              </a:rPr>
              <a:t>نحن نسعى من خلال متابعة الحالة لمعرفة: </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حالة الناجي/الناجية فيما يتعلق بسلامته وصحته وأسرته وحياته الاجتماعية /سلامتها وصحتها وأسرتها وحياتها </a:t>
            </a:r>
            <a:r>
              <a:rPr lang="ar-SA" sz="2400" spc="0" dirty="0" smtClean="0">
                <a:solidFill>
                  <a:schemeClr val="tx1"/>
                </a:solidFill>
                <a:latin typeface="Arial"/>
                <a:cs typeface="Arial"/>
              </a:rPr>
              <a:t>الاجتماعية</a:t>
            </a:r>
            <a:r>
              <a:rPr lang="en-US" sz="2400" spc="0" dirty="0" smtClean="0">
                <a:solidFill>
                  <a:schemeClr val="tx1"/>
                </a:solidFill>
                <a:latin typeface="Arial"/>
                <a:cs typeface="Arial"/>
              </a:rPr>
              <a:t> </a:t>
            </a:r>
            <a:r>
              <a:rPr lang="ar-SA" sz="2400" spc="0" dirty="0" smtClean="0">
                <a:solidFill>
                  <a:schemeClr val="tx1"/>
                </a:solidFill>
                <a:latin typeface="Arial"/>
                <a:cs typeface="Arial"/>
              </a:rPr>
              <a:t>(</a:t>
            </a:r>
            <a:r>
              <a:rPr lang="ar-SA" sz="2400" spc="0" dirty="0">
                <a:solidFill>
                  <a:schemeClr val="tx1"/>
                </a:solidFill>
                <a:latin typeface="Arial"/>
                <a:cs typeface="Arial"/>
              </a:rPr>
              <a:t>الأصدقاء والمدرسة والعمل) ومشاعره/مشاعرها وخدماته/خدماتها.</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 هل يحصل/تحصل الناجي/الناجية على المساعدة والخدمات التي يحتاجها/تحتاجها وفي التوقيت المناسب؟ ما نتيجة الخدمات التي حصل،حصلت عليها الناجي/الناجية؟</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هل تم تفعيل خطط سابقة متصلة بالمجالات المذكورة أعلاه؟ </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هل توجد أي عوائق لتحقيق أهداف خطة إجراءات الحالة؟</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هل لدى الناجي/الناجية أية احتياجات جديدة؟</a:t>
            </a:r>
          </a:p>
          <a:p>
            <a:pPr rtl="1"/>
            <a:endParaRPr lang="ar-SA" spc="0" dirty="0">
              <a:solidFill>
                <a:schemeClr val="tx1"/>
              </a:solidFill>
            </a:endParaRPr>
          </a:p>
        </p:txBody>
      </p:sp>
    </p:spTree>
    <p:extLst>
      <p:ext uri="{BB962C8B-B14F-4D97-AF65-F5344CB8AC3E}">
        <p14:creationId xmlns:p14="http://schemas.microsoft.com/office/powerpoint/2010/main" val="101659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73667" y="1848637"/>
            <a:ext cx="10244667" cy="2134930"/>
          </a:xfrm>
        </p:spPr>
        <p:txBody>
          <a:bodyPr/>
          <a:lstStyle/>
          <a:p>
            <a:pPr algn="r" rtl="1"/>
            <a:r>
              <a:rPr lang="ar-SA" spc="0" smtClean="0">
                <a:latin typeface="Arial"/>
                <a:cs typeface="Arial"/>
              </a:rPr>
              <a:t>الخطوات 4 و5 و6: التنفيذ والمتباعة وإغلاق ملف الحالة</a:t>
            </a:r>
          </a:p>
        </p:txBody>
      </p:sp>
      <p:sp>
        <p:nvSpPr>
          <p:cNvPr id="5" name="Text Placeholder 4"/>
          <p:cNvSpPr>
            <a:spLocks noGrp="1"/>
          </p:cNvSpPr>
          <p:nvPr>
            <p:ph type="body" sz="quarter" idx="10"/>
          </p:nvPr>
        </p:nvSpPr>
        <p:spPr/>
        <p:txBody>
          <a:bodyPr/>
          <a:lstStyle/>
          <a:p>
            <a:pPr algn="r" rtl="1">
              <a:buFont typeface="Tw Cen MT" charset="0"/>
              <a:buChar char=" "/>
              <a:defRPr/>
            </a:pPr>
            <a:r>
              <a:rPr lang="ar-SA" spc="0" smtClean="0">
                <a:latin typeface="Arial"/>
                <a:cs typeface="Arial"/>
              </a:rPr>
              <a:t>الوحدة 14</a:t>
            </a:r>
          </a:p>
        </p:txBody>
      </p:sp>
      <p:cxnSp>
        <p:nvCxnSpPr>
          <p:cNvPr id="7" name="Straight Connector 6"/>
          <p:cNvCxnSpPr/>
          <p:nvPr/>
        </p:nvCxnSpPr>
        <p:spPr>
          <a:xfrm>
            <a:off x="996003" y="4174611"/>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إجراءات متابعة الحالة</a:t>
            </a:r>
          </a:p>
        </p:txBody>
      </p:sp>
      <p:sp>
        <p:nvSpPr>
          <p:cNvPr id="3" name="Content Placeholder 2"/>
          <p:cNvSpPr>
            <a:spLocks noGrp="1"/>
          </p:cNvSpPr>
          <p:nvPr>
            <p:ph idx="1"/>
          </p:nvPr>
        </p:nvSpPr>
        <p:spPr>
          <a:xfrm>
            <a:off x="1428750" y="1790700"/>
            <a:ext cx="9720262" cy="4460875"/>
          </a:xfrm>
        </p:spPr>
        <p:txBody>
          <a:bodyPr>
            <a:normAutofit/>
          </a:bodyPr>
          <a:lstStyle/>
          <a:p>
            <a:pPr algn="r" rtl="1">
              <a:buClr>
                <a:schemeClr val="accent4">
                  <a:lumMod val="75000"/>
                </a:schemeClr>
              </a:buClr>
              <a:buNone/>
            </a:pPr>
            <a:r>
              <a:rPr lang="ar-SA" sz="2400" b="1" spc="0" dirty="0">
                <a:solidFill>
                  <a:schemeClr val="tx1"/>
                </a:solidFill>
                <a:latin typeface="Arial"/>
                <a:cs typeface="Arial"/>
              </a:rPr>
              <a:t>الاجتماع مع الناجي/الناجية أو الاتصال به/بها حسب الاتفاق</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تكون واردة في خطة إجراءات الحالة</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تحدث في مكان مريح وآمن وسري</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تاريخ ووقت ومكان محدد </a:t>
            </a:r>
          </a:p>
          <a:p>
            <a:pPr algn="r" rtl="1">
              <a:buClr>
                <a:schemeClr val="accent4">
                  <a:lumMod val="75000"/>
                </a:schemeClr>
              </a:buClr>
              <a:buNone/>
            </a:pPr>
            <a:r>
              <a:rPr lang="ar-SA" sz="2400" b="1" spc="0" dirty="0">
                <a:solidFill>
                  <a:schemeClr val="tx1"/>
                </a:solidFill>
                <a:latin typeface="Arial"/>
                <a:cs typeface="Arial"/>
              </a:rPr>
              <a:t>إعادة تقييم السلامة</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تقييم السلامة أثناء كل زيارة</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طرح أسئلة محددة عن السلامة </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وضع خطة سلامة محدثة إذا لزم الأمر </a:t>
            </a:r>
          </a:p>
          <a:p>
            <a:pPr lvl="0" algn="r" rtl="1">
              <a:buClr>
                <a:srgbClr val="00ADDC">
                  <a:lumMod val="75000"/>
                </a:srgbClr>
              </a:buClr>
              <a:buNone/>
            </a:pPr>
            <a:r>
              <a:rPr lang="ar-SA" sz="2400" b="1" spc="0" dirty="0">
                <a:solidFill>
                  <a:prstClr val="black"/>
                </a:solidFill>
                <a:latin typeface="Arial"/>
                <a:cs typeface="Arial"/>
              </a:rPr>
              <a:t>إعادة تقييم الحالة النفسية والاجتماعية والوظائف</a:t>
            </a:r>
          </a:p>
          <a:p>
            <a:pPr lvl="1" rtl="1">
              <a:buClr>
                <a:schemeClr val="accent4">
                  <a:lumMod val="75000"/>
                </a:schemeClr>
              </a:buClr>
              <a:buFont typeface="Arial" panose="020B0604020202020204" pitchFamily="34" charset="0"/>
              <a:buChar char="•"/>
            </a:pPr>
            <a:endParaRPr lang="ar-SA" sz="2000" spc="0" dirty="0">
              <a:solidFill>
                <a:schemeClr val="tx1"/>
              </a:solidFill>
            </a:endParaRPr>
          </a:p>
          <a:p>
            <a:pPr lvl="1" rtl="1">
              <a:buClr>
                <a:schemeClr val="accent4">
                  <a:lumMod val="75000"/>
                </a:schemeClr>
              </a:buClr>
              <a:buFont typeface="Arial" panose="020B0604020202020204" pitchFamily="34" charset="0"/>
              <a:buChar char="•"/>
            </a:pPr>
            <a:endParaRPr lang="ar-SA" sz="2000" spc="0" dirty="0">
              <a:solidFill>
                <a:schemeClr val="tx1"/>
              </a:solidFill>
            </a:endParaRPr>
          </a:p>
        </p:txBody>
      </p:sp>
    </p:spTree>
    <p:extLst>
      <p:ext uri="{BB962C8B-B14F-4D97-AF65-F5344CB8AC3E}">
        <p14:creationId xmlns:p14="http://schemas.microsoft.com/office/powerpoint/2010/main" val="4021813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إجراءات متابعة الحالة</a:t>
            </a:r>
          </a:p>
        </p:txBody>
      </p:sp>
      <p:sp>
        <p:nvSpPr>
          <p:cNvPr id="3" name="Content Placeholder 2"/>
          <p:cNvSpPr>
            <a:spLocks noGrp="1"/>
          </p:cNvSpPr>
          <p:nvPr>
            <p:ph idx="1"/>
          </p:nvPr>
        </p:nvSpPr>
        <p:spPr>
          <a:xfrm>
            <a:off x="1524000" y="2038350"/>
            <a:ext cx="9720262" cy="4022725"/>
          </a:xfrm>
        </p:spPr>
        <p:txBody>
          <a:bodyPr/>
          <a:lstStyle/>
          <a:p>
            <a:pPr algn="r" rtl="1">
              <a:buClr>
                <a:schemeClr val="accent4">
                  <a:lumMod val="75000"/>
                </a:schemeClr>
              </a:buClr>
              <a:buNone/>
            </a:pPr>
            <a:r>
              <a:rPr lang="ar-SA" sz="2400" b="1" spc="0" dirty="0">
                <a:solidFill>
                  <a:schemeClr val="tx1"/>
                </a:solidFill>
                <a:latin typeface="Arial"/>
                <a:cs typeface="Arial"/>
              </a:rPr>
              <a:t>مراجعة خطة إجراءات الحالة مع الناجي/الناجية</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مناقشة ما الخدمات التي تم الوصول إليها</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مناقشة أية تحديات </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تحديد الاحتياجات الجديدة التي طرأت</a:t>
            </a:r>
          </a:p>
          <a:p>
            <a:pPr algn="r" rtl="1">
              <a:buClr>
                <a:schemeClr val="accent4">
                  <a:lumMod val="75000"/>
                </a:schemeClr>
              </a:buClr>
              <a:buNone/>
            </a:pPr>
            <a:r>
              <a:rPr lang="ar-SA" sz="2400" b="1" spc="0" dirty="0">
                <a:solidFill>
                  <a:schemeClr val="tx1"/>
                </a:solidFill>
                <a:latin typeface="Arial"/>
                <a:cs typeface="Arial"/>
              </a:rPr>
              <a:t>تنقيح خطة إجراءات الحالة </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توثيق نتائج الإحالات</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توثيق أية احتياجات جديدة</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جدولة أية زيارة متابعة أخرى</a:t>
            </a:r>
          </a:p>
          <a:p>
            <a:pPr algn="r" rtl="1">
              <a:buClr>
                <a:schemeClr val="accent4">
                  <a:lumMod val="75000"/>
                </a:schemeClr>
              </a:buClr>
              <a:buNone/>
            </a:pPr>
            <a:r>
              <a:rPr lang="ar-SA" sz="2400" b="1" spc="0" dirty="0">
                <a:solidFill>
                  <a:schemeClr val="tx1"/>
                </a:solidFill>
                <a:latin typeface="Arial"/>
                <a:cs typeface="Arial"/>
              </a:rPr>
              <a:t>تنفيذ خطة إجراءات الحالة المنقحة </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الحصول على الموافقة بشأن أي إحالات جديدة</a:t>
            </a:r>
          </a:p>
          <a:p>
            <a:pPr rtl="1"/>
            <a:endParaRPr lang="ar-SA" spc="0" dirty="0">
              <a:solidFill>
                <a:schemeClr val="tx1"/>
              </a:solidFill>
            </a:endParaRPr>
          </a:p>
        </p:txBody>
      </p:sp>
    </p:spTree>
    <p:extLst>
      <p:ext uri="{BB962C8B-B14F-4D97-AF65-F5344CB8AC3E}">
        <p14:creationId xmlns:p14="http://schemas.microsoft.com/office/powerpoint/2010/main" val="2076633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672" y="2343459"/>
            <a:ext cx="4769556" cy="1545564"/>
          </a:xfrm>
        </p:spPr>
        <p:txBody>
          <a:bodyPr/>
          <a:lstStyle/>
          <a:p>
            <a:pPr rtl="1">
              <a:lnSpc>
                <a:spcPct val="100000"/>
              </a:lnSpc>
            </a:pPr>
            <a:r>
              <a:rPr lang="ar-SA" spc="0" dirty="0" smtClean="0">
                <a:latin typeface="Arial"/>
                <a:cs typeface="+mn-cs"/>
              </a:rPr>
              <a:t>النشاط: </a:t>
            </a:r>
            <a:r>
              <a:rPr spc="0" dirty="0">
                <a:cs typeface="+mn-cs"/>
              </a:rPr>
              <a:t/>
            </a:r>
            <a:br>
              <a:rPr spc="0" dirty="0">
                <a:cs typeface="+mn-cs"/>
              </a:rPr>
            </a:br>
            <a:r>
              <a:rPr lang="ar-SA" spc="0" dirty="0" smtClean="0">
                <a:latin typeface="Arial"/>
                <a:cs typeface="+mn-cs"/>
              </a:rPr>
              <a:t>المتابعة  </a:t>
            </a:r>
          </a:p>
        </p:txBody>
      </p:sp>
      <p:sp>
        <p:nvSpPr>
          <p:cNvPr id="3" name="Content Placeholder 2"/>
          <p:cNvSpPr>
            <a:spLocks noGrp="1"/>
          </p:cNvSpPr>
          <p:nvPr>
            <p:ph idx="1"/>
          </p:nvPr>
        </p:nvSpPr>
        <p:spPr>
          <a:xfrm>
            <a:off x="485182" y="1321959"/>
            <a:ext cx="4966646" cy="5053469"/>
          </a:xfrm>
        </p:spPr>
        <p:txBody>
          <a:bodyPr>
            <a:noAutofit/>
          </a:bodyPr>
          <a:lstStyle/>
          <a:p>
            <a:pPr marL="0" algn="r" rtl="1">
              <a:spcAft>
                <a:spcPts val="0"/>
              </a:spcAft>
              <a:buFont typeface="Arial" pitchFamily="34" charset="0"/>
              <a:buChar char="•"/>
            </a:pPr>
            <a:r>
              <a:rPr lang="ar-SA" dirty="0">
                <a:solidFill>
                  <a:schemeClr val="tx1"/>
                </a:solidFill>
                <a:latin typeface="Arial"/>
                <a:cs typeface="+mn-cs"/>
              </a:rPr>
              <a:t>سوف تنقسمون إلى مجموعتين، </a:t>
            </a:r>
            <a:r>
              <a:rPr lang="ar-SA" b="1" dirty="0">
                <a:solidFill>
                  <a:schemeClr val="tx1"/>
                </a:solidFill>
                <a:latin typeface="Arial"/>
                <a:cs typeface="+mn-cs"/>
              </a:rPr>
              <a:t>المجموعة 1 والمجموعة 2. </a:t>
            </a:r>
            <a:r>
              <a:rPr lang="ar-SA" dirty="0">
                <a:solidFill>
                  <a:schemeClr val="tx1"/>
                </a:solidFill>
                <a:latin typeface="Arial"/>
                <a:cs typeface="+mn-cs"/>
              </a:rPr>
              <a:t>كل شخص في </a:t>
            </a:r>
            <a:r>
              <a:rPr lang="ar-SA" b="1" dirty="0">
                <a:solidFill>
                  <a:schemeClr val="tx1"/>
                </a:solidFill>
                <a:latin typeface="Arial"/>
                <a:cs typeface="+mn-cs"/>
              </a:rPr>
              <a:t>المجموعة 1 </a:t>
            </a:r>
            <a:r>
              <a:rPr lang="ar-SA" dirty="0">
                <a:solidFill>
                  <a:schemeClr val="tx1"/>
                </a:solidFill>
                <a:latin typeface="Arial"/>
                <a:cs typeface="+mn-cs"/>
              </a:rPr>
              <a:t>يكون ثنائياً مع شخص ما من </a:t>
            </a:r>
            <a:r>
              <a:rPr lang="ar-SA" b="1" dirty="0">
                <a:solidFill>
                  <a:schemeClr val="tx1"/>
                </a:solidFill>
                <a:latin typeface="Arial"/>
                <a:cs typeface="+mn-cs"/>
              </a:rPr>
              <a:t>المجموعة 2 للعب الأدوار على إجراءات متابعة الحالة.</a:t>
            </a:r>
          </a:p>
          <a:p>
            <a:pPr marL="0" algn="r" rtl="1">
              <a:spcAft>
                <a:spcPts val="0"/>
              </a:spcAft>
              <a:buFont typeface="Arial" pitchFamily="34" charset="0"/>
              <a:buChar char="•"/>
            </a:pPr>
            <a:r>
              <a:rPr lang="ar-SA" b="1" dirty="0">
                <a:solidFill>
                  <a:schemeClr val="tx1"/>
                </a:solidFill>
                <a:latin typeface="Arial"/>
                <a:cs typeface="+mn-cs"/>
              </a:rPr>
              <a:t>المجموعة 1</a:t>
            </a:r>
            <a:r>
              <a:rPr lang="ar-SA" dirty="0">
                <a:solidFill>
                  <a:schemeClr val="tx1"/>
                </a:solidFill>
                <a:latin typeface="Arial"/>
                <a:cs typeface="+mn-cs"/>
              </a:rPr>
              <a:t>، سوف تكون العامل الاجتماعي. </a:t>
            </a:r>
          </a:p>
          <a:p>
            <a:pPr marL="0" algn="r" rtl="1">
              <a:spcAft>
                <a:spcPts val="0"/>
              </a:spcAft>
              <a:buFont typeface="Arial" pitchFamily="34" charset="0"/>
              <a:buChar char="•"/>
            </a:pPr>
            <a:r>
              <a:rPr lang="ar-SA" b="1" dirty="0">
                <a:solidFill>
                  <a:schemeClr val="tx1"/>
                </a:solidFill>
                <a:latin typeface="Arial"/>
                <a:cs typeface="+mn-cs"/>
              </a:rPr>
              <a:t>المجموعة 2</a:t>
            </a:r>
            <a:r>
              <a:rPr lang="ar-SA" dirty="0">
                <a:solidFill>
                  <a:schemeClr val="tx1"/>
                </a:solidFill>
                <a:latin typeface="Arial"/>
                <a:cs typeface="+mn-cs"/>
              </a:rPr>
              <a:t>، فكر في الناجين/الناجيات الذين تتعامل معهن في عملك الخاص بك بالنسبة لهذا التمرين. تذكر حذف الأسماء والمعلومات التعريفية للحفاظ على السرية. </a:t>
            </a:r>
            <a:r>
              <a:rPr lang="ar-SA" dirty="0" smtClean="0">
                <a:latin typeface="Arial"/>
                <a:cs typeface="+mn-cs"/>
              </a:rPr>
              <a:t>  </a:t>
            </a:r>
          </a:p>
          <a:p>
            <a:pPr marL="0" algn="r" rtl="1">
              <a:spcAft>
                <a:spcPts val="0"/>
              </a:spcAft>
              <a:buFont typeface="Arial" pitchFamily="34" charset="0"/>
              <a:buChar char="•"/>
            </a:pPr>
            <a:r>
              <a:rPr lang="ar-SA" dirty="0">
                <a:solidFill>
                  <a:schemeClr val="tx1"/>
                </a:solidFill>
                <a:latin typeface="Arial"/>
                <a:cs typeface="+mn-cs"/>
              </a:rPr>
              <a:t>بمجرد </a:t>
            </a:r>
            <a:r>
              <a:rPr lang="ar-SA" b="1" dirty="0">
                <a:solidFill>
                  <a:schemeClr val="tx1"/>
                </a:solidFill>
                <a:latin typeface="Arial"/>
                <a:cs typeface="+mn-cs"/>
              </a:rPr>
              <a:t>إكمال  لعب الأدوار، قوموا بتبديل الأدوار</a:t>
            </a:r>
            <a:r>
              <a:rPr lang="ar-SA" dirty="0">
                <a:solidFill>
                  <a:schemeClr val="tx1"/>
                </a:solidFill>
                <a:latin typeface="Arial"/>
                <a:cs typeface="+mn-cs"/>
              </a:rPr>
              <a:t>. </a:t>
            </a:r>
          </a:p>
          <a:p>
            <a:pPr marL="0" algn="r" rtl="1">
              <a:spcAft>
                <a:spcPts val="0"/>
              </a:spcAft>
              <a:buFont typeface="Arial" pitchFamily="34" charset="0"/>
              <a:buChar char="•"/>
            </a:pPr>
            <a:r>
              <a:rPr lang="ar-SA" dirty="0">
                <a:solidFill>
                  <a:schemeClr val="tx1"/>
                </a:solidFill>
                <a:latin typeface="Arial"/>
                <a:cs typeface="+mn-cs"/>
              </a:rPr>
              <a:t>كن مستعداً للمشاركة مرة أخرى مع المجموعة الأكبر.</a:t>
            </a:r>
          </a:p>
          <a:p>
            <a:pPr marL="0" indent="0" rtl="1">
              <a:spcAft>
                <a:spcPts val="0"/>
              </a:spcAft>
              <a:buNone/>
            </a:pPr>
            <a:endParaRPr lang="ar-SA" b="1" dirty="0">
              <a:solidFill>
                <a:schemeClr val="tx1"/>
              </a:solidFill>
              <a:cs typeface="+mn-cs"/>
            </a:endParaRPr>
          </a:p>
          <a:p>
            <a:pPr marL="0" indent="0" algn="r" rtl="1">
              <a:spcAft>
                <a:spcPts val="0"/>
              </a:spcAft>
              <a:buNone/>
            </a:pPr>
            <a:r>
              <a:rPr lang="ar-SA" dirty="0" smtClean="0">
                <a:latin typeface="Arial"/>
                <a:cs typeface="+mn-cs"/>
              </a:rPr>
              <a:t> </a:t>
            </a:r>
          </a:p>
        </p:txBody>
      </p:sp>
    </p:spTree>
    <p:extLst>
      <p:ext uri="{BB962C8B-B14F-4D97-AF65-F5344CB8AC3E}">
        <p14:creationId xmlns:p14="http://schemas.microsoft.com/office/powerpoint/2010/main" val="1901536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خطوات إدارة الحالة التي تركز على الناجين</a:t>
            </a:r>
          </a:p>
        </p:txBody>
      </p:sp>
      <p:grpSp>
        <p:nvGrpSpPr>
          <p:cNvPr id="64" name="Group 63"/>
          <p:cNvGrpSpPr/>
          <p:nvPr/>
        </p:nvGrpSpPr>
        <p:grpSpPr>
          <a:xfrm flipH="1">
            <a:off x="1025338" y="1733550"/>
            <a:ext cx="9717991" cy="4239780"/>
            <a:chOff x="1025338" y="1733550"/>
            <a:chExt cx="9717991" cy="4239780"/>
          </a:xfrm>
        </p:grpSpPr>
        <p:sp>
          <p:nvSpPr>
            <p:cNvPr id="5" name="Down Arrow 4"/>
            <p:cNvSpPr/>
            <p:nvPr/>
          </p:nvSpPr>
          <p:spPr>
            <a:xfrm>
              <a:off x="9746373" y="1733550"/>
              <a:ext cx="483477" cy="6416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 name="L-Shape 34"/>
            <p:cNvSpPr/>
            <p:nvPr/>
          </p:nvSpPr>
          <p:spPr>
            <a:xfrm rot="5400000">
              <a:off x="1322346" y="4350484"/>
              <a:ext cx="894633" cy="1488650"/>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36" name="Group 35"/>
            <p:cNvGrpSpPr/>
            <p:nvPr/>
          </p:nvGrpSpPr>
          <p:grpSpPr>
            <a:xfrm>
              <a:off x="1173009" y="4795269"/>
              <a:ext cx="1343961" cy="1178061"/>
              <a:chOff x="148806" y="2514030"/>
              <a:chExt cx="1343961" cy="1178061"/>
            </a:xfrm>
          </p:grpSpPr>
          <p:sp>
            <p:nvSpPr>
              <p:cNvPr id="37" name="Rectangle 36"/>
              <p:cNvSpPr/>
              <p:nvPr/>
            </p:nvSpPr>
            <p:spPr>
              <a:xfrm>
                <a:off x="148806" y="251403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angle 37"/>
              <p:cNvSpPr/>
              <p:nvPr/>
            </p:nvSpPr>
            <p:spPr>
              <a:xfrm>
                <a:off x="148806" y="251403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التقديم والمشاركة </a:t>
                </a:r>
              </a:p>
            </p:txBody>
          </p:sp>
        </p:grpSp>
        <p:sp>
          <p:nvSpPr>
            <p:cNvPr id="39" name="Isosceles Triangle 38"/>
            <p:cNvSpPr/>
            <p:nvPr/>
          </p:nvSpPr>
          <p:spPr>
            <a:xfrm>
              <a:off x="2263393" y="4240888"/>
              <a:ext cx="253577" cy="253577"/>
            </a:xfrm>
            <a:prstGeom prst="triangle">
              <a:avLst>
                <a:gd name="adj" fmla="val 100000"/>
              </a:avLst>
            </a:prstGeom>
          </p:spPr>
          <p:style>
            <a:lnRef idx="2">
              <a:schemeClr val="accent5">
                <a:hueOff val="-309652"/>
                <a:satOff val="3104"/>
                <a:lumOff val="-2157"/>
                <a:alphaOff val="0"/>
              </a:schemeClr>
            </a:lnRef>
            <a:fillRef idx="1">
              <a:schemeClr val="accent5">
                <a:hueOff val="-309652"/>
                <a:satOff val="3104"/>
                <a:lumOff val="-2157"/>
                <a:alphaOff val="0"/>
              </a:schemeClr>
            </a:fillRef>
            <a:effectRef idx="0">
              <a:schemeClr val="accent5">
                <a:hueOff val="-309652"/>
                <a:satOff val="3104"/>
                <a:lumOff val="-2157"/>
                <a:alphaOff val="0"/>
              </a:schemeClr>
            </a:effectRef>
            <a:fontRef idx="minor">
              <a:schemeClr val="lt1"/>
            </a:fontRef>
          </p:style>
        </p:sp>
        <p:sp>
          <p:nvSpPr>
            <p:cNvPr id="40" name="L-Shape 39"/>
            <p:cNvSpPr/>
            <p:nvPr/>
          </p:nvSpPr>
          <p:spPr>
            <a:xfrm rot="5400000">
              <a:off x="2967617" y="3943360"/>
              <a:ext cx="894633" cy="1488650"/>
            </a:xfrm>
            <a:prstGeom prst="corner">
              <a:avLst>
                <a:gd name="adj1" fmla="val 16120"/>
                <a:gd name="adj2" fmla="val 16110"/>
              </a:avLst>
            </a:prstGeom>
          </p:spPr>
          <p:style>
            <a:lnRef idx="2">
              <a:schemeClr val="accent5">
                <a:hueOff val="-619304"/>
                <a:satOff val="6209"/>
                <a:lumOff val="-4314"/>
                <a:alphaOff val="0"/>
              </a:schemeClr>
            </a:lnRef>
            <a:fillRef idx="1">
              <a:schemeClr val="accent5">
                <a:hueOff val="-619304"/>
                <a:satOff val="6209"/>
                <a:lumOff val="-4314"/>
                <a:alphaOff val="0"/>
              </a:schemeClr>
            </a:fillRef>
            <a:effectRef idx="0">
              <a:schemeClr val="accent5">
                <a:hueOff val="-619304"/>
                <a:satOff val="6209"/>
                <a:lumOff val="-4314"/>
                <a:alphaOff val="0"/>
              </a:schemeClr>
            </a:effectRef>
            <a:fontRef idx="minor">
              <a:schemeClr val="lt1"/>
            </a:fontRef>
          </p:style>
        </p:sp>
        <p:grpSp>
          <p:nvGrpSpPr>
            <p:cNvPr id="41" name="Group 40"/>
            <p:cNvGrpSpPr/>
            <p:nvPr/>
          </p:nvGrpSpPr>
          <p:grpSpPr>
            <a:xfrm>
              <a:off x="2818281" y="4388145"/>
              <a:ext cx="1343961" cy="1178061"/>
              <a:chOff x="1794078" y="2106906"/>
              <a:chExt cx="1343961" cy="1178061"/>
            </a:xfrm>
          </p:grpSpPr>
          <p:sp>
            <p:nvSpPr>
              <p:cNvPr id="42" name="Rectangle 41"/>
              <p:cNvSpPr/>
              <p:nvPr/>
            </p:nvSpPr>
            <p:spPr>
              <a:xfrm>
                <a:off x="1794078" y="2106906"/>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1794078" y="2106906"/>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التقييم</a:t>
                </a:r>
              </a:p>
            </p:txBody>
          </p:sp>
        </p:grpSp>
        <p:sp>
          <p:nvSpPr>
            <p:cNvPr id="44" name="Isosceles Triangle 43"/>
            <p:cNvSpPr/>
            <p:nvPr/>
          </p:nvSpPr>
          <p:spPr>
            <a:xfrm>
              <a:off x="3908665" y="3833763"/>
              <a:ext cx="253577" cy="253577"/>
            </a:xfrm>
            <a:prstGeom prst="triangle">
              <a:avLst>
                <a:gd name="adj" fmla="val 100000"/>
              </a:avLst>
            </a:prstGeom>
          </p:spPr>
          <p:style>
            <a:lnRef idx="2">
              <a:schemeClr val="accent5">
                <a:hueOff val="-928955"/>
                <a:satOff val="9313"/>
                <a:lumOff val="-6471"/>
                <a:alphaOff val="0"/>
              </a:schemeClr>
            </a:lnRef>
            <a:fillRef idx="1">
              <a:schemeClr val="accent5">
                <a:hueOff val="-928955"/>
                <a:satOff val="9313"/>
                <a:lumOff val="-6471"/>
                <a:alphaOff val="0"/>
              </a:schemeClr>
            </a:fillRef>
            <a:effectRef idx="0">
              <a:schemeClr val="accent5">
                <a:hueOff val="-928955"/>
                <a:satOff val="9313"/>
                <a:lumOff val="-6471"/>
                <a:alphaOff val="0"/>
              </a:schemeClr>
            </a:effectRef>
            <a:fontRef idx="minor">
              <a:schemeClr val="lt1"/>
            </a:fontRef>
          </p:style>
        </p:sp>
        <p:sp>
          <p:nvSpPr>
            <p:cNvPr id="45" name="L-Shape 44"/>
            <p:cNvSpPr/>
            <p:nvPr/>
          </p:nvSpPr>
          <p:spPr>
            <a:xfrm rot="5400000">
              <a:off x="4612889" y="3536235"/>
              <a:ext cx="894633" cy="1488650"/>
            </a:xfrm>
            <a:prstGeom prst="corner">
              <a:avLst>
                <a:gd name="adj1" fmla="val 16120"/>
                <a:gd name="adj2" fmla="val 16110"/>
              </a:avLst>
            </a:prstGeom>
          </p:spPr>
          <p:style>
            <a:lnRef idx="2">
              <a:schemeClr val="accent5">
                <a:hueOff val="-1238607"/>
                <a:satOff val="12418"/>
                <a:lumOff val="-8628"/>
                <a:alphaOff val="0"/>
              </a:schemeClr>
            </a:lnRef>
            <a:fillRef idx="1">
              <a:schemeClr val="accent5">
                <a:hueOff val="-1238607"/>
                <a:satOff val="12418"/>
                <a:lumOff val="-8628"/>
                <a:alphaOff val="0"/>
              </a:schemeClr>
            </a:fillRef>
            <a:effectRef idx="0">
              <a:schemeClr val="accent5">
                <a:hueOff val="-1238607"/>
                <a:satOff val="12418"/>
                <a:lumOff val="-8628"/>
                <a:alphaOff val="0"/>
              </a:schemeClr>
            </a:effectRef>
            <a:fontRef idx="minor">
              <a:schemeClr val="lt1"/>
            </a:fontRef>
          </p:style>
        </p:sp>
        <p:grpSp>
          <p:nvGrpSpPr>
            <p:cNvPr id="46" name="Group 45"/>
            <p:cNvGrpSpPr/>
            <p:nvPr/>
          </p:nvGrpSpPr>
          <p:grpSpPr>
            <a:xfrm>
              <a:off x="4463553" y="3981021"/>
              <a:ext cx="1343961" cy="1178061"/>
              <a:chOff x="3439350" y="1699782"/>
              <a:chExt cx="1343961" cy="1178061"/>
            </a:xfrm>
          </p:grpSpPr>
          <p:sp>
            <p:nvSpPr>
              <p:cNvPr id="47" name="Rectangle 46"/>
              <p:cNvSpPr/>
              <p:nvPr/>
            </p:nvSpPr>
            <p:spPr>
              <a:xfrm>
                <a:off x="3439350" y="1699782"/>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8" name="Rectangle 47"/>
              <p:cNvSpPr/>
              <p:nvPr/>
            </p:nvSpPr>
            <p:spPr>
              <a:xfrm>
                <a:off x="3439350" y="1699782"/>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تخطيط إجراءات الحالة</a:t>
                </a:r>
              </a:p>
            </p:txBody>
          </p:sp>
        </p:grpSp>
        <p:sp>
          <p:nvSpPr>
            <p:cNvPr id="49" name="Isosceles Triangle 48"/>
            <p:cNvSpPr/>
            <p:nvPr/>
          </p:nvSpPr>
          <p:spPr>
            <a:xfrm>
              <a:off x="5553937" y="3426639"/>
              <a:ext cx="253577" cy="253577"/>
            </a:xfrm>
            <a:prstGeom prst="triangle">
              <a:avLst>
                <a:gd name="adj" fmla="val 100000"/>
              </a:avLst>
            </a:prstGeom>
          </p:spPr>
          <p:style>
            <a:lnRef idx="2">
              <a:schemeClr val="accent5">
                <a:hueOff val="-1548259"/>
                <a:satOff val="15522"/>
                <a:lumOff val="-10784"/>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50" name="L-Shape 49"/>
            <p:cNvSpPr/>
            <p:nvPr/>
          </p:nvSpPr>
          <p:spPr>
            <a:xfrm rot="5400000">
              <a:off x="6258161" y="3129111"/>
              <a:ext cx="894633" cy="1488650"/>
            </a:xfrm>
            <a:prstGeom prst="corner">
              <a:avLst>
                <a:gd name="adj1" fmla="val 16120"/>
                <a:gd name="adj2" fmla="val 16110"/>
              </a:avLst>
            </a:prstGeom>
          </p:spPr>
          <p:style>
            <a:lnRef idx="2">
              <a:schemeClr val="accent5">
                <a:hueOff val="-1857911"/>
                <a:satOff val="18626"/>
                <a:lumOff val="-12941"/>
                <a:alphaOff val="0"/>
              </a:schemeClr>
            </a:lnRef>
            <a:fillRef idx="1">
              <a:schemeClr val="accent5">
                <a:hueOff val="-1857911"/>
                <a:satOff val="18626"/>
                <a:lumOff val="-12941"/>
                <a:alphaOff val="0"/>
              </a:schemeClr>
            </a:fillRef>
            <a:effectRef idx="0">
              <a:schemeClr val="accent5">
                <a:hueOff val="-1857911"/>
                <a:satOff val="18626"/>
                <a:lumOff val="-12941"/>
                <a:alphaOff val="0"/>
              </a:schemeClr>
            </a:effectRef>
            <a:fontRef idx="minor">
              <a:schemeClr val="lt1"/>
            </a:fontRef>
          </p:style>
        </p:sp>
        <p:grpSp>
          <p:nvGrpSpPr>
            <p:cNvPr id="51" name="Group 50"/>
            <p:cNvGrpSpPr/>
            <p:nvPr/>
          </p:nvGrpSpPr>
          <p:grpSpPr>
            <a:xfrm>
              <a:off x="6108824" y="3573897"/>
              <a:ext cx="1343961" cy="1178061"/>
              <a:chOff x="5084621" y="1292658"/>
              <a:chExt cx="1343961" cy="1178061"/>
            </a:xfrm>
          </p:grpSpPr>
          <p:sp>
            <p:nvSpPr>
              <p:cNvPr id="52" name="Rectangle 51"/>
              <p:cNvSpPr/>
              <p:nvPr/>
            </p:nvSpPr>
            <p:spPr>
              <a:xfrm>
                <a:off x="5084621" y="1292658"/>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Rectangle 52"/>
              <p:cNvSpPr/>
              <p:nvPr/>
            </p:nvSpPr>
            <p:spPr>
              <a:xfrm>
                <a:off x="5084621" y="1292658"/>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dirty="0" smtClean="0"/>
                  <a:t>تنفيذ خطة الإجراءات </a:t>
                </a:r>
              </a:p>
            </p:txBody>
          </p:sp>
        </p:grpSp>
        <p:sp>
          <p:nvSpPr>
            <p:cNvPr id="54" name="Isosceles Triangle 53"/>
            <p:cNvSpPr/>
            <p:nvPr/>
          </p:nvSpPr>
          <p:spPr>
            <a:xfrm>
              <a:off x="7199208" y="3019515"/>
              <a:ext cx="253577" cy="253577"/>
            </a:xfrm>
            <a:prstGeom prst="triangle">
              <a:avLst>
                <a:gd name="adj" fmla="val 100000"/>
              </a:avLst>
            </a:prstGeom>
          </p:spPr>
          <p:style>
            <a:lnRef idx="2">
              <a:schemeClr val="accent5">
                <a:hueOff val="-2167562"/>
                <a:satOff val="21731"/>
                <a:lumOff val="-15098"/>
                <a:alphaOff val="0"/>
              </a:schemeClr>
            </a:lnRef>
            <a:fillRef idx="1">
              <a:schemeClr val="accent5">
                <a:hueOff val="-2167562"/>
                <a:satOff val="21731"/>
                <a:lumOff val="-15098"/>
                <a:alphaOff val="0"/>
              </a:schemeClr>
            </a:fillRef>
            <a:effectRef idx="0">
              <a:schemeClr val="accent5">
                <a:hueOff val="-2167562"/>
                <a:satOff val="21731"/>
                <a:lumOff val="-15098"/>
                <a:alphaOff val="0"/>
              </a:schemeClr>
            </a:effectRef>
            <a:fontRef idx="minor">
              <a:schemeClr val="lt1"/>
            </a:fontRef>
          </p:style>
        </p:sp>
        <p:sp>
          <p:nvSpPr>
            <p:cNvPr id="55" name="L-Shape 54"/>
            <p:cNvSpPr/>
            <p:nvPr/>
          </p:nvSpPr>
          <p:spPr>
            <a:xfrm rot="5400000">
              <a:off x="7903433" y="2721987"/>
              <a:ext cx="894633" cy="1488650"/>
            </a:xfrm>
            <a:prstGeom prst="corner">
              <a:avLst>
                <a:gd name="adj1" fmla="val 16120"/>
                <a:gd name="adj2" fmla="val 16110"/>
              </a:avLst>
            </a:prstGeom>
          </p:spPr>
          <p:style>
            <a:lnRef idx="2">
              <a:schemeClr val="accent5">
                <a:hueOff val="-2477214"/>
                <a:satOff val="24835"/>
                <a:lumOff val="-17255"/>
                <a:alphaOff val="0"/>
              </a:schemeClr>
            </a:lnRef>
            <a:fillRef idx="1">
              <a:schemeClr val="accent5">
                <a:hueOff val="-2477214"/>
                <a:satOff val="24835"/>
                <a:lumOff val="-17255"/>
                <a:alphaOff val="0"/>
              </a:schemeClr>
            </a:fillRef>
            <a:effectRef idx="0">
              <a:schemeClr val="accent5">
                <a:hueOff val="-2477214"/>
                <a:satOff val="24835"/>
                <a:lumOff val="-17255"/>
                <a:alphaOff val="0"/>
              </a:schemeClr>
            </a:effectRef>
            <a:fontRef idx="minor">
              <a:schemeClr val="lt1"/>
            </a:fontRef>
          </p:style>
        </p:sp>
        <p:grpSp>
          <p:nvGrpSpPr>
            <p:cNvPr id="56" name="Group 55"/>
            <p:cNvGrpSpPr/>
            <p:nvPr/>
          </p:nvGrpSpPr>
          <p:grpSpPr>
            <a:xfrm>
              <a:off x="7754096" y="3166773"/>
              <a:ext cx="1343961" cy="1178061"/>
              <a:chOff x="6729893" y="885534"/>
              <a:chExt cx="1343961" cy="1178061"/>
            </a:xfrm>
          </p:grpSpPr>
          <p:sp>
            <p:nvSpPr>
              <p:cNvPr id="57" name="Rectangle 56"/>
              <p:cNvSpPr/>
              <p:nvPr/>
            </p:nvSpPr>
            <p:spPr>
              <a:xfrm>
                <a:off x="6729893" y="885534"/>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8" name="Rectangle 57"/>
              <p:cNvSpPr/>
              <p:nvPr/>
            </p:nvSpPr>
            <p:spPr>
              <a:xfrm>
                <a:off x="6729893" y="885534"/>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متابعة الحالة</a:t>
                </a:r>
              </a:p>
            </p:txBody>
          </p:sp>
        </p:grpSp>
        <p:sp>
          <p:nvSpPr>
            <p:cNvPr id="59" name="Isosceles Triangle 58"/>
            <p:cNvSpPr/>
            <p:nvPr/>
          </p:nvSpPr>
          <p:spPr>
            <a:xfrm>
              <a:off x="8844480" y="2612391"/>
              <a:ext cx="253577" cy="253577"/>
            </a:xfrm>
            <a:prstGeom prst="triangle">
              <a:avLst>
                <a:gd name="adj" fmla="val 100000"/>
              </a:avLst>
            </a:prstGeom>
          </p:spPr>
          <p:style>
            <a:lnRef idx="2">
              <a:schemeClr val="accent5">
                <a:hueOff val="-2786866"/>
                <a:satOff val="27940"/>
                <a:lumOff val="-19412"/>
                <a:alphaOff val="0"/>
              </a:schemeClr>
            </a:lnRef>
            <a:fillRef idx="1">
              <a:schemeClr val="accent5">
                <a:hueOff val="-2786866"/>
                <a:satOff val="27940"/>
                <a:lumOff val="-19412"/>
                <a:alphaOff val="0"/>
              </a:schemeClr>
            </a:fillRef>
            <a:effectRef idx="0">
              <a:schemeClr val="accent5">
                <a:hueOff val="-2786866"/>
                <a:satOff val="27940"/>
                <a:lumOff val="-19412"/>
                <a:alphaOff val="0"/>
              </a:schemeClr>
            </a:effectRef>
            <a:fontRef idx="minor">
              <a:schemeClr val="lt1"/>
            </a:fontRef>
          </p:style>
        </p:sp>
        <p:sp>
          <p:nvSpPr>
            <p:cNvPr id="60" name="L-Shape 59"/>
            <p:cNvSpPr/>
            <p:nvPr/>
          </p:nvSpPr>
          <p:spPr>
            <a:xfrm rot="5400000">
              <a:off x="9548704" y="2314863"/>
              <a:ext cx="894633" cy="1488650"/>
            </a:xfrm>
            <a:prstGeom prst="corner">
              <a:avLst>
                <a:gd name="adj1" fmla="val 16120"/>
                <a:gd name="adj2" fmla="val 16110"/>
              </a:avLst>
            </a:prstGeom>
          </p:spPr>
          <p:style>
            <a:lnRef idx="2">
              <a:schemeClr val="accent5">
                <a:hueOff val="-3096518"/>
                <a:satOff val="31044"/>
                <a:lumOff val="-21569"/>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grpSp>
          <p:nvGrpSpPr>
            <p:cNvPr id="61" name="Group 60"/>
            <p:cNvGrpSpPr/>
            <p:nvPr/>
          </p:nvGrpSpPr>
          <p:grpSpPr>
            <a:xfrm>
              <a:off x="9399368" y="2759649"/>
              <a:ext cx="1343961" cy="1178061"/>
              <a:chOff x="8375165" y="478410"/>
              <a:chExt cx="1343961" cy="1178061"/>
            </a:xfrm>
          </p:grpSpPr>
          <p:sp>
            <p:nvSpPr>
              <p:cNvPr id="62" name="Rectangle 61"/>
              <p:cNvSpPr/>
              <p:nvPr/>
            </p:nvSpPr>
            <p:spPr>
              <a:xfrm>
                <a:off x="8375165" y="47841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3" name="Rectangle 62"/>
              <p:cNvSpPr/>
              <p:nvPr/>
            </p:nvSpPr>
            <p:spPr>
              <a:xfrm>
                <a:off x="8375165" y="47841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إغلاق ملف الحالة</a:t>
                </a:r>
              </a:p>
            </p:txBody>
          </p:sp>
        </p:grpSp>
      </p:grpSp>
    </p:spTree>
    <p:extLst>
      <p:ext uri="{BB962C8B-B14F-4D97-AF65-F5344CB8AC3E}">
        <p14:creationId xmlns:p14="http://schemas.microsoft.com/office/powerpoint/2010/main" val="16259983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الخطوة 6: إغلاق ملف الحالة</a:t>
            </a:r>
          </a:p>
        </p:txBody>
      </p:sp>
      <p:sp>
        <p:nvSpPr>
          <p:cNvPr id="3" name="Content Placeholder 2"/>
          <p:cNvSpPr>
            <a:spLocks noGrp="1"/>
          </p:cNvSpPr>
          <p:nvPr>
            <p:ph idx="1"/>
          </p:nvPr>
        </p:nvSpPr>
        <p:spPr>
          <a:xfrm>
            <a:off x="1611573" y="1794680"/>
            <a:ext cx="9720262" cy="4606120"/>
          </a:xfrm>
        </p:spPr>
        <p:txBody>
          <a:bodyPr/>
          <a:lstStyle/>
          <a:p>
            <a:pPr algn="r" rtl="1"/>
            <a:r>
              <a:rPr lang="ar-SA" b="1" spc="0" dirty="0">
                <a:solidFill>
                  <a:schemeClr val="tx1"/>
                </a:solidFill>
                <a:latin typeface="Arial"/>
                <a:cs typeface="Arial"/>
              </a:rPr>
              <a:t>الغرض: اعلم متى ينتهي العمل مع الناجي/الناجية وقم بإنهاء العمل مع الناجي/الناجية بطريقة آمنة وداعمة. </a:t>
            </a:r>
          </a:p>
          <a:p>
            <a:pPr rtl="1"/>
            <a:endParaRPr lang="ar-SA" b="1" spc="0" dirty="0">
              <a:solidFill>
                <a:schemeClr val="tx1"/>
              </a:solidFill>
            </a:endParaRPr>
          </a:p>
          <a:p>
            <a:pPr algn="r" rtl="1"/>
            <a:r>
              <a:rPr lang="ar-SA" b="1" spc="0" dirty="0">
                <a:solidFill>
                  <a:schemeClr val="tx1"/>
                </a:solidFill>
                <a:latin typeface="Arial"/>
                <a:cs typeface="Arial"/>
              </a:rPr>
              <a:t>الخطوة 6: إغلاق ملف الحالة </a:t>
            </a:r>
          </a:p>
          <a:p>
            <a:pPr indent="-457200" algn="r" rtl="1">
              <a:buFont typeface="Arial" pitchFamily="34" charset="0"/>
              <a:buChar char="•"/>
            </a:pPr>
            <a:r>
              <a:rPr lang="ar-SA" spc="0" dirty="0">
                <a:solidFill>
                  <a:schemeClr val="tx1"/>
                </a:solidFill>
                <a:latin typeface="Arial"/>
                <a:cs typeface="Arial"/>
              </a:rPr>
              <a:t>حدد مدى/متى يجب إغلاق الحالة</a:t>
            </a:r>
          </a:p>
          <a:p>
            <a:pPr indent="-457200" algn="r" rtl="1">
              <a:buFont typeface="Arial" pitchFamily="34" charset="0"/>
              <a:buChar char="•"/>
            </a:pPr>
            <a:r>
              <a:rPr lang="ar-SA" spc="0" dirty="0">
                <a:solidFill>
                  <a:schemeClr val="tx1"/>
                </a:solidFill>
                <a:latin typeface="Arial"/>
                <a:cs typeface="Arial"/>
              </a:rPr>
              <a:t>وثق إغلاق ملف الحالة</a:t>
            </a:r>
          </a:p>
          <a:p>
            <a:pPr indent="-457200" algn="r" rtl="1">
              <a:buFont typeface="Arial" pitchFamily="34" charset="0"/>
              <a:buChar char="•"/>
            </a:pPr>
            <a:r>
              <a:rPr lang="ar-SA" spc="0" dirty="0">
                <a:solidFill>
                  <a:schemeClr val="tx1"/>
                </a:solidFill>
                <a:latin typeface="Arial"/>
                <a:cs typeface="Arial"/>
              </a:rPr>
              <a:t>إن أمكن، قم بإجراء استبيان لتعليقات العميل</a:t>
            </a:r>
          </a:p>
          <a:p>
            <a:pPr indent="-457200" algn="r" rtl="1">
              <a:buFont typeface="Arial" pitchFamily="34" charset="0"/>
              <a:buChar char="•"/>
            </a:pPr>
            <a:r>
              <a:rPr lang="ar-SA" spc="0" dirty="0">
                <a:solidFill>
                  <a:schemeClr val="tx1"/>
                </a:solidFill>
                <a:latin typeface="Arial"/>
                <a:cs typeface="Arial"/>
              </a:rPr>
              <a:t>احفظ ملف الحالة التي تم إغلاقها بشكل آمن (انقل ملف الحالة التي تم إغلاقها إلى خزانة جديدة)</a:t>
            </a:r>
            <a:endParaRPr lang="ar-SA" b="1" spc="0" dirty="0">
              <a:solidFill>
                <a:schemeClr val="tx1"/>
              </a:solidFill>
            </a:endParaRPr>
          </a:p>
        </p:txBody>
      </p:sp>
    </p:spTree>
    <p:extLst>
      <p:ext uri="{BB962C8B-B14F-4D97-AF65-F5344CB8AC3E}">
        <p14:creationId xmlns:p14="http://schemas.microsoft.com/office/powerpoint/2010/main" val="2930102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كيفية إغلاق حالة </a:t>
            </a:r>
            <a:r>
              <a:rPr lang="en-US" spc="0" smtClean="0">
                <a:latin typeface="Arial"/>
                <a:cs typeface="Arial"/>
              </a:rPr>
              <a:t>		</a:t>
            </a:r>
          </a:p>
        </p:txBody>
      </p:sp>
      <p:sp>
        <p:nvSpPr>
          <p:cNvPr id="3" name="Content Placeholder 2"/>
          <p:cNvSpPr>
            <a:spLocks noGrp="1"/>
          </p:cNvSpPr>
          <p:nvPr>
            <p:ph idx="1"/>
          </p:nvPr>
        </p:nvSpPr>
        <p:spPr>
          <a:xfrm>
            <a:off x="1447800" y="2286000"/>
            <a:ext cx="9720262" cy="4022725"/>
          </a:xfrm>
        </p:spPr>
        <p:txBody>
          <a:bodyPr/>
          <a:lstStyle/>
          <a:p>
            <a:pPr marL="457200" indent="-457200" algn="r" rtl="1">
              <a:buClr>
                <a:schemeClr val="accent4">
                  <a:lumMod val="75000"/>
                </a:schemeClr>
              </a:buClr>
              <a:buFont typeface="+mj-lt"/>
              <a:buAutoNum type="arabicPeriod"/>
            </a:pPr>
            <a:r>
              <a:rPr lang="ar-SA" spc="0" dirty="0">
                <a:solidFill>
                  <a:schemeClr val="tx1"/>
                </a:solidFill>
                <a:latin typeface="Arial"/>
                <a:cs typeface="Arial"/>
              </a:rPr>
              <a:t>حدد إذا كانت الحالة تلبي معايير الإغلاق</a:t>
            </a:r>
          </a:p>
          <a:p>
            <a:pPr marL="457200" indent="-457200" algn="r" rtl="1">
              <a:buClr>
                <a:schemeClr val="accent4">
                  <a:lumMod val="75000"/>
                </a:schemeClr>
              </a:buClr>
              <a:buFont typeface="+mj-lt"/>
              <a:buAutoNum type="arabicPeriod"/>
            </a:pPr>
            <a:r>
              <a:rPr lang="ar-SA" spc="0" dirty="0">
                <a:solidFill>
                  <a:schemeClr val="tx1"/>
                </a:solidFill>
                <a:latin typeface="Arial"/>
                <a:cs typeface="Arial"/>
              </a:rPr>
              <a:t>وثق متى يتم إغلاق ملف الحالة والأسباب المحددة لذلك</a:t>
            </a:r>
          </a:p>
          <a:p>
            <a:pPr marL="457200" indent="-457200" algn="r" rtl="1">
              <a:buClr>
                <a:schemeClr val="accent4">
                  <a:lumMod val="75000"/>
                </a:schemeClr>
              </a:buClr>
              <a:buFont typeface="+mj-lt"/>
              <a:buAutoNum type="arabicPeriod"/>
            </a:pPr>
            <a:r>
              <a:rPr lang="ar-SA" spc="0" dirty="0">
                <a:solidFill>
                  <a:schemeClr val="tx1"/>
                </a:solidFill>
                <a:latin typeface="Arial"/>
                <a:cs typeface="Arial"/>
              </a:rPr>
              <a:t>احفظ ملف الحالة التي تم إغلاقها في مكان آمن </a:t>
            </a:r>
          </a:p>
        </p:txBody>
      </p:sp>
    </p:spTree>
    <p:extLst>
      <p:ext uri="{BB962C8B-B14F-4D97-AF65-F5344CB8AC3E}">
        <p14:creationId xmlns:p14="http://schemas.microsoft.com/office/powerpoint/2010/main" val="2243813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تحديد متى يتم إغلاق الحالة</a:t>
            </a:r>
          </a:p>
        </p:txBody>
      </p:sp>
      <p:sp>
        <p:nvSpPr>
          <p:cNvPr id="3" name="Content Placeholder 2"/>
          <p:cNvSpPr>
            <a:spLocks noGrp="1"/>
          </p:cNvSpPr>
          <p:nvPr>
            <p:ph idx="1"/>
          </p:nvPr>
        </p:nvSpPr>
        <p:spPr>
          <a:xfrm>
            <a:off x="1447800" y="2286000"/>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عند تلبية احتياجات العميلة و/أو تفعيل أنظمة دعمها</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عندما يرغب الناجي/الناجية في غلق الحالة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عندما يترك الناجي/الناجية المنطقة أو ينتقل إلى مكان آخر</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عندما تعذر عليك الوصول إلى الناجي/الناجية لمدة 30 يوماً على الأقل</a:t>
            </a:r>
          </a:p>
        </p:txBody>
      </p:sp>
    </p:spTree>
    <p:extLst>
      <p:ext uri="{BB962C8B-B14F-4D97-AF65-F5344CB8AC3E}">
        <p14:creationId xmlns:p14="http://schemas.microsoft.com/office/powerpoint/2010/main" val="33680794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العناصر المهمة لغلق ملف الحالة</a:t>
            </a:r>
          </a:p>
        </p:txBody>
      </p:sp>
      <p:sp>
        <p:nvSpPr>
          <p:cNvPr id="3" name="Content Placeholder 2"/>
          <p:cNvSpPr>
            <a:spLocks noGrp="1"/>
          </p:cNvSpPr>
          <p:nvPr>
            <p:ph idx="1"/>
          </p:nvPr>
        </p:nvSpPr>
        <p:spPr>
          <a:xfrm>
            <a:off x="1447800" y="2286000"/>
            <a:ext cx="9720262" cy="4022725"/>
          </a:xfrm>
        </p:spPr>
        <p:txBody>
          <a:bodyPr/>
          <a:lstStyle/>
          <a:p>
            <a:pPr marR="0" lvl="0" indent="-457200" algn="r" defTabSz="914400" rtl="1" eaLnBrk="1" fontAlgn="auto" latinLnBrk="0" hangingPunct="1">
              <a:lnSpc>
                <a:spcPct val="114000"/>
              </a:lnSpc>
              <a:spcBef>
                <a:spcPts val="0"/>
              </a:spcBef>
              <a:spcAft>
                <a:spcPts val="0"/>
              </a:spcAft>
              <a:buClrTx/>
              <a:buSzTx/>
              <a:buFont typeface="Arial" charset="0"/>
              <a:buChar char="•"/>
              <a:tabLst/>
              <a:defRPr/>
            </a:pPr>
            <a:r>
              <a:rPr lang="ar-SA" spc="0" dirty="0">
                <a:solidFill>
                  <a:schemeClr val="tx1"/>
                </a:solidFill>
                <a:latin typeface="Arial"/>
                <a:cs typeface="Arial"/>
              </a:rPr>
              <a:t> التأكد من التواصل الواضح والمنفتح بشأن غلق ملف الحالة</a:t>
            </a:r>
          </a:p>
          <a:p>
            <a:pPr marR="0" lvl="0" indent="-457200" algn="r" defTabSz="914400" rtl="1" eaLnBrk="1" fontAlgn="auto" latinLnBrk="0" hangingPunct="1">
              <a:lnSpc>
                <a:spcPct val="114000"/>
              </a:lnSpc>
              <a:spcBef>
                <a:spcPts val="0"/>
              </a:spcBef>
              <a:spcAft>
                <a:spcPts val="0"/>
              </a:spcAft>
              <a:buClrTx/>
              <a:buSzTx/>
              <a:buFont typeface="Arial" charset="0"/>
              <a:buChar char="•"/>
              <a:tabLst/>
              <a:defRPr/>
            </a:pPr>
            <a:r>
              <a:rPr lang="ar-SA" spc="0" dirty="0">
                <a:solidFill>
                  <a:schemeClr val="tx1"/>
                </a:solidFill>
                <a:latin typeface="Arial"/>
                <a:cs typeface="Arial"/>
              </a:rPr>
              <a:t> المتابعة مع الناجية ومناقشة موقفها</a:t>
            </a:r>
          </a:p>
          <a:p>
            <a:pPr marR="0" lvl="0" indent="-457200" algn="r" defTabSz="914400" rtl="1" eaLnBrk="1" fontAlgn="auto" latinLnBrk="0" hangingPunct="1">
              <a:lnSpc>
                <a:spcPct val="114000"/>
              </a:lnSpc>
              <a:spcBef>
                <a:spcPts val="0"/>
              </a:spcBef>
              <a:spcAft>
                <a:spcPts val="0"/>
              </a:spcAft>
              <a:buClrTx/>
              <a:buSzTx/>
              <a:buFont typeface="Arial" charset="0"/>
              <a:buChar char="•"/>
              <a:tabLst/>
              <a:defRPr/>
            </a:pPr>
            <a:r>
              <a:rPr lang="ar-SA" spc="0" dirty="0">
                <a:solidFill>
                  <a:schemeClr val="tx1"/>
                </a:solidFill>
                <a:latin typeface="Arial"/>
                <a:cs typeface="Arial"/>
              </a:rPr>
              <a:t> مراجعة خطة الإجراءات النهائية التي وضعتها معها وحالة كل هدف معاً.</a:t>
            </a:r>
          </a:p>
          <a:p>
            <a:pPr marR="0" lvl="0" indent="-457200" algn="r" defTabSz="914400" rtl="1" eaLnBrk="1" fontAlgn="auto" latinLnBrk="0" hangingPunct="1">
              <a:lnSpc>
                <a:spcPct val="114000"/>
              </a:lnSpc>
              <a:spcBef>
                <a:spcPts val="0"/>
              </a:spcBef>
              <a:spcAft>
                <a:spcPts val="0"/>
              </a:spcAft>
              <a:buClrTx/>
              <a:buSzTx/>
              <a:buFont typeface="Arial" charset="0"/>
              <a:buChar char="•"/>
              <a:tabLst/>
              <a:defRPr/>
            </a:pPr>
            <a:r>
              <a:rPr lang="ar-SA" spc="0" dirty="0">
                <a:solidFill>
                  <a:schemeClr val="tx1"/>
                </a:solidFill>
                <a:latin typeface="Arial"/>
                <a:cs typeface="Arial"/>
              </a:rPr>
              <a:t> مراجعة جميع التقدم المحرز والتغيرات التي طرأت في حياتها ومناقشة طموحاتها المستقبلية</a:t>
            </a:r>
          </a:p>
          <a:p>
            <a:pPr marR="0" lvl="0" indent="-457200" algn="r" defTabSz="914400" rtl="1" eaLnBrk="1" fontAlgn="auto" latinLnBrk="0" hangingPunct="1">
              <a:lnSpc>
                <a:spcPct val="114000"/>
              </a:lnSpc>
              <a:spcBef>
                <a:spcPts val="0"/>
              </a:spcBef>
              <a:spcAft>
                <a:spcPts val="0"/>
              </a:spcAft>
              <a:buClrTx/>
              <a:buSzTx/>
              <a:buFont typeface="Arial" charset="0"/>
              <a:buChar char="•"/>
              <a:tabLst/>
              <a:defRPr/>
            </a:pPr>
            <a:r>
              <a:rPr lang="ar-SA" spc="0" dirty="0">
                <a:solidFill>
                  <a:schemeClr val="tx1"/>
                </a:solidFill>
                <a:latin typeface="Arial"/>
                <a:cs typeface="Arial"/>
              </a:rPr>
              <a:t> إيضاح أنه سيتم غلق ملف حالتها ولكن مع طمأنتها أنها يمكن دائماً العودة للحصول على خدمات </a:t>
            </a:r>
          </a:p>
          <a:p>
            <a:pPr marR="0" lvl="0" indent="-457200" defTabSz="914400" rtl="1" eaLnBrk="1" fontAlgn="auto" latinLnBrk="0" hangingPunct="1">
              <a:lnSpc>
                <a:spcPct val="114000"/>
              </a:lnSpc>
              <a:spcBef>
                <a:spcPts val="0"/>
              </a:spcBef>
              <a:spcAft>
                <a:spcPts val="0"/>
              </a:spcAft>
              <a:buClrTx/>
              <a:buSzTx/>
              <a:buFont typeface="Arial" charset="0"/>
              <a:buChar char="•"/>
              <a:tabLst/>
              <a:defRPr/>
            </a:pPr>
            <a:endParaRPr lang="ar-SA" spc="0" dirty="0">
              <a:solidFill>
                <a:schemeClr val="tx1"/>
              </a:solidFill>
            </a:endParaRPr>
          </a:p>
        </p:txBody>
      </p:sp>
    </p:spTree>
    <p:extLst>
      <p:ext uri="{BB962C8B-B14F-4D97-AF65-F5344CB8AC3E}">
        <p14:creationId xmlns:p14="http://schemas.microsoft.com/office/powerpoint/2010/main" val="939426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توثيق غلق الحالة</a:t>
            </a:r>
          </a:p>
        </p:txBody>
      </p:sp>
      <p:sp>
        <p:nvSpPr>
          <p:cNvPr id="3" name="Content Placeholder 2"/>
          <p:cNvSpPr>
            <a:spLocks noGrp="1"/>
          </p:cNvSpPr>
          <p:nvPr>
            <p:ph idx="1"/>
          </p:nvPr>
        </p:nvSpPr>
        <p:spPr>
          <a:xfrm>
            <a:off x="1447800" y="2286000"/>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إكمال نموذج غلق الحالة إذا كان يوجد نموذج لدى البرنامج الخاص بك</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مراجعة الحالة مع مشرف والحصول على موافقة لغلق ملف الحالة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مراجعة جميع النماذج في ملف الناجي/الناجية والتأكد من أن الملف مكتملاً</a:t>
            </a:r>
          </a:p>
          <a:p>
            <a:pPr indent="-457200" rtl="1"/>
            <a:endParaRPr lang="ar-SA" spc="0" dirty="0">
              <a:solidFill>
                <a:schemeClr val="tx1"/>
              </a:solidFill>
            </a:endParaRPr>
          </a:p>
        </p:txBody>
      </p:sp>
    </p:spTree>
    <p:extLst>
      <p:ext uri="{BB962C8B-B14F-4D97-AF65-F5344CB8AC3E}">
        <p14:creationId xmlns:p14="http://schemas.microsoft.com/office/powerpoint/2010/main" val="486140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التخزين الآمن للحالات التي تم غلقها</a:t>
            </a:r>
            <a:r>
              <a:rPr lang="en-US" spc="0" smtClean="0">
                <a:latin typeface="Arial"/>
                <a:cs typeface="Arial"/>
              </a:rPr>
              <a:t>	</a:t>
            </a:r>
          </a:p>
        </p:txBody>
      </p:sp>
      <p:sp>
        <p:nvSpPr>
          <p:cNvPr id="3" name="Content Placeholder 2"/>
          <p:cNvSpPr>
            <a:spLocks noGrp="1"/>
          </p:cNvSpPr>
          <p:nvPr>
            <p:ph idx="1"/>
          </p:nvPr>
        </p:nvSpPr>
        <p:spPr>
          <a:xfrm>
            <a:off x="1447800" y="2286000"/>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نقل ملف الناجي/الناجية إلى خزانة "الحالات المغلقة" إذا كانت متاحة لدى البرنامج الخاص بك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عدم إدراج نموذج الموافقة في الملف المغلق</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ترك نموذج الموافقة في الخزانة الأصلية الخاصة بنماذج الموافقة أو</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نقل نموذج الموافقة إلى خزانة/ملف "نماذج الموافقة الخاصة بالحالات المغلقة"</a:t>
            </a:r>
          </a:p>
        </p:txBody>
      </p:sp>
    </p:spTree>
    <p:extLst>
      <p:ext uri="{BB962C8B-B14F-4D97-AF65-F5344CB8AC3E}">
        <p14:creationId xmlns:p14="http://schemas.microsoft.com/office/powerpoint/2010/main" val="1701263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8489" y="2419659"/>
            <a:ext cx="4769556" cy="1545564"/>
          </a:xfrm>
        </p:spPr>
        <p:txBody>
          <a:bodyPr/>
          <a:lstStyle/>
          <a:p>
            <a:pPr rtl="1" eaLnBrk="1" fontAlgn="auto" hangingPunct="1">
              <a:spcAft>
                <a:spcPts val="0"/>
              </a:spcAft>
              <a:defRPr/>
            </a:pPr>
            <a:r>
              <a:rPr lang="ar-SA" sz="4000" spc="0" dirty="0" smtClean="0">
                <a:latin typeface="Arial"/>
                <a:cs typeface="Arial"/>
              </a:rPr>
              <a:t>الأهداف </a:t>
            </a:r>
            <a:endParaRPr lang="ar-SA" spc="0" dirty="0" smtClean="0">
              <a:latin typeface="Arial"/>
              <a:cs typeface="Arial"/>
            </a:endParaRPr>
          </a:p>
        </p:txBody>
      </p:sp>
      <p:sp>
        <p:nvSpPr>
          <p:cNvPr id="3" name="Content Placeholder 2"/>
          <p:cNvSpPr>
            <a:spLocks noGrp="1"/>
          </p:cNvSpPr>
          <p:nvPr>
            <p:ph idx="1"/>
          </p:nvPr>
        </p:nvSpPr>
        <p:spPr>
          <a:xfrm>
            <a:off x="748670" y="919144"/>
            <a:ext cx="4478866" cy="5053469"/>
          </a:xfrm>
        </p:spPr>
        <p:txBody>
          <a:bodyPr rtlCol="0"/>
          <a:lstStyle/>
          <a:p>
            <a:pPr algn="r" rtl="1">
              <a:buClr>
                <a:srgbClr val="ADBD76"/>
              </a:buClr>
              <a:buFont typeface="Wingdings" panose="05000000000000000000" pitchFamily="2" charset="2"/>
              <a:buChar char="ß"/>
            </a:pPr>
            <a:r>
              <a:rPr lang="ar-SA" sz="2400" dirty="0">
                <a:solidFill>
                  <a:schemeClr val="tx1"/>
                </a:solidFill>
                <a:latin typeface="Arial"/>
                <a:cs typeface="Arial"/>
              </a:rPr>
              <a:t>تنفيذ خطة إجراءات الحالة بفاعلية مع الناجي/الناجية</a:t>
            </a:r>
          </a:p>
          <a:p>
            <a:pPr algn="r" rtl="1">
              <a:buClr>
                <a:srgbClr val="ADBD76"/>
              </a:buClr>
              <a:buFont typeface="Wingdings" panose="05000000000000000000" pitchFamily="2" charset="2"/>
              <a:buChar char="ß"/>
            </a:pPr>
            <a:r>
              <a:rPr lang="ar-SA" sz="2400" dirty="0">
                <a:solidFill>
                  <a:schemeClr val="tx1"/>
                </a:solidFill>
                <a:latin typeface="Arial"/>
                <a:cs typeface="Arial"/>
              </a:rPr>
              <a:t>فهم كيفية استخدام اجتماعات الحالة لدعم الناجي/الناجية</a:t>
            </a:r>
          </a:p>
          <a:p>
            <a:pPr algn="r" rtl="1">
              <a:buClr>
                <a:srgbClr val="ADBD76"/>
              </a:buClr>
              <a:buFont typeface="Wingdings" panose="05000000000000000000" pitchFamily="2" charset="2"/>
              <a:buChar char="ß"/>
            </a:pPr>
            <a:r>
              <a:rPr lang="ar-SA" sz="2400" dirty="0">
                <a:solidFill>
                  <a:schemeClr val="tx1"/>
                </a:solidFill>
                <a:latin typeface="Arial"/>
                <a:cs typeface="Arial"/>
              </a:rPr>
              <a:t>إجراء المتابعة المناسبة للحالة </a:t>
            </a:r>
          </a:p>
          <a:p>
            <a:pPr lvl="0" rtl="1">
              <a:buClr>
                <a:srgbClr val="ADBD76"/>
              </a:buClr>
              <a:buFont typeface="Wingdings" panose="05000000000000000000" pitchFamily="2" charset="2"/>
              <a:buChar char="ß"/>
            </a:pPr>
            <a:endParaRPr lang="ar-SA" sz="2400" dirty="0">
              <a:solidFill>
                <a:schemeClr val="tx1"/>
              </a:solidFill>
            </a:endParaRPr>
          </a:p>
        </p:txBody>
      </p:sp>
      <p:sp>
        <p:nvSpPr>
          <p:cNvPr id="7" name="Rectangle 6"/>
          <p:cNvSpPr/>
          <p:nvPr/>
        </p:nvSpPr>
        <p:spPr>
          <a:xfrm>
            <a:off x="6775980" y="2144713"/>
            <a:ext cx="4868862" cy="2089150"/>
          </a:xfrm>
          <a:prstGeom prst="rect">
            <a:avLst/>
          </a:prstGeom>
          <a:noFill/>
          <a:ln w="76200" cap="flat" cmpd="sng" algn="ctr">
            <a:solidFill>
              <a:srgbClr val="829E3D"/>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normalizeH="0" noProof="0">
              <a:ln>
                <a:noFill/>
              </a:ln>
              <a:solidFill>
                <a:sysClr val="windowText" lastClr="000000"/>
              </a:solidFill>
              <a:effectLst/>
              <a:uLnTx/>
              <a:uFillTx/>
              <a:latin typeface="Franklin Gothic Book"/>
              <a:ea typeface="+mn-ea"/>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3088" y="2419659"/>
            <a:ext cx="4769556" cy="1545564"/>
          </a:xfrm>
        </p:spPr>
        <p:txBody>
          <a:bodyPr>
            <a:normAutofit/>
          </a:bodyPr>
          <a:lstStyle/>
          <a:p>
            <a:pPr rtl="1">
              <a:lnSpc>
                <a:spcPct val="100000"/>
              </a:lnSpc>
            </a:pPr>
            <a:r>
              <a:rPr lang="ar-SA" sz="4000" spc="0" dirty="0" smtClean="0">
                <a:latin typeface="Arial"/>
                <a:cs typeface="+mn-cs"/>
              </a:rPr>
              <a:t>النشاط: </a:t>
            </a:r>
            <a:r>
              <a:rPr sz="4000" spc="0" dirty="0">
                <a:cs typeface="+mn-cs"/>
              </a:rPr>
              <a:t/>
            </a:r>
            <a:br>
              <a:rPr sz="4000" spc="0" dirty="0">
                <a:cs typeface="+mn-cs"/>
              </a:rPr>
            </a:br>
            <a:r>
              <a:rPr lang="ar-SA" sz="4000" spc="0" dirty="0" smtClean="0">
                <a:latin typeface="Arial"/>
                <a:cs typeface="+mn-cs"/>
              </a:rPr>
              <a:t>غلق ملفات الحالات</a:t>
            </a:r>
          </a:p>
        </p:txBody>
      </p:sp>
      <p:sp>
        <p:nvSpPr>
          <p:cNvPr id="3" name="Content Placeholder 2"/>
          <p:cNvSpPr>
            <a:spLocks noGrp="1"/>
          </p:cNvSpPr>
          <p:nvPr>
            <p:ph idx="1"/>
          </p:nvPr>
        </p:nvSpPr>
        <p:spPr>
          <a:xfrm>
            <a:off x="736600" y="860778"/>
            <a:ext cx="4432300" cy="5053469"/>
          </a:xfrm>
        </p:spPr>
        <p:txBody>
          <a:bodyPr>
            <a:normAutofit fontScale="70000" lnSpcReduction="20000"/>
          </a:bodyPr>
          <a:lstStyle/>
          <a:p>
            <a:pPr marL="0" algn="r" rtl="1">
              <a:lnSpc>
                <a:spcPct val="120000"/>
              </a:lnSpc>
              <a:buFont typeface="Arial" pitchFamily="34" charset="0"/>
              <a:buChar char="•"/>
            </a:pPr>
            <a:r>
              <a:rPr lang="ar-SA" sz="2400" dirty="0">
                <a:solidFill>
                  <a:schemeClr val="tx1"/>
                </a:solidFill>
                <a:latin typeface="Arial"/>
                <a:cs typeface="+mn-cs"/>
              </a:rPr>
              <a:t>سوف تنقسمون إلى مجموعتين، </a:t>
            </a:r>
            <a:r>
              <a:rPr lang="ar-SA" sz="2400" b="1" dirty="0">
                <a:solidFill>
                  <a:schemeClr val="tx1"/>
                </a:solidFill>
                <a:latin typeface="Arial"/>
                <a:cs typeface="+mn-cs"/>
              </a:rPr>
              <a:t>المجموعة 1</a:t>
            </a:r>
            <a:r>
              <a:rPr lang="ar-SA" sz="2400" dirty="0">
                <a:solidFill>
                  <a:schemeClr val="tx1"/>
                </a:solidFill>
                <a:latin typeface="Arial"/>
                <a:cs typeface="+mn-cs"/>
              </a:rPr>
              <a:t> </a:t>
            </a:r>
            <a:r>
              <a:rPr lang="ar-SA" sz="2400" b="1" dirty="0">
                <a:solidFill>
                  <a:schemeClr val="tx1"/>
                </a:solidFill>
                <a:latin typeface="Arial"/>
                <a:cs typeface="+mn-cs"/>
              </a:rPr>
              <a:t>والمجموعة 2</a:t>
            </a:r>
            <a:r>
              <a:rPr lang="ar-SA" sz="2400" dirty="0">
                <a:solidFill>
                  <a:schemeClr val="tx1"/>
                </a:solidFill>
                <a:latin typeface="Arial"/>
                <a:cs typeface="+mn-cs"/>
              </a:rPr>
              <a:t>. </a:t>
            </a:r>
          </a:p>
          <a:p>
            <a:pPr marL="0" algn="r" rtl="1">
              <a:lnSpc>
                <a:spcPct val="120000"/>
              </a:lnSpc>
              <a:buFont typeface="Arial" pitchFamily="34" charset="0"/>
              <a:buChar char="•"/>
            </a:pPr>
            <a:r>
              <a:rPr lang="ar-SA" sz="2400" dirty="0">
                <a:solidFill>
                  <a:schemeClr val="tx1"/>
                </a:solidFill>
                <a:latin typeface="Arial"/>
                <a:cs typeface="+mn-cs"/>
              </a:rPr>
              <a:t>سوف يتم إعطاء كل مجموعة سيناريو مختلف لإغلاق ملف الحالة لإجراء التدريب التمثلي. سوف يتشارك شخص من كل مجموعة مع شخص آخر من المجموعة الأخرى. سوف تلعب </a:t>
            </a:r>
            <a:r>
              <a:rPr lang="ar-SA" sz="2400" b="1" dirty="0">
                <a:solidFill>
                  <a:schemeClr val="tx1"/>
                </a:solidFill>
                <a:latin typeface="Arial"/>
                <a:cs typeface="+mn-cs"/>
              </a:rPr>
              <a:t>المجموعة 1 </a:t>
            </a:r>
            <a:r>
              <a:rPr lang="ar-SA" sz="2400" dirty="0">
                <a:solidFill>
                  <a:schemeClr val="tx1"/>
                </a:solidFill>
                <a:latin typeface="Arial"/>
                <a:cs typeface="+mn-cs"/>
              </a:rPr>
              <a:t>دور العامل الاجتماعي أولاً في حين تلعب </a:t>
            </a:r>
            <a:r>
              <a:rPr lang="ar-SA" sz="2400" b="1" dirty="0">
                <a:solidFill>
                  <a:schemeClr val="tx1"/>
                </a:solidFill>
                <a:latin typeface="Arial"/>
                <a:cs typeface="+mn-cs"/>
              </a:rPr>
              <a:t>المجموعة 2</a:t>
            </a:r>
            <a:r>
              <a:rPr lang="ar-SA" sz="2400" dirty="0">
                <a:solidFill>
                  <a:schemeClr val="tx1"/>
                </a:solidFill>
                <a:latin typeface="Arial"/>
                <a:cs typeface="+mn-cs"/>
              </a:rPr>
              <a:t> دور العميل/العميلة.  </a:t>
            </a:r>
          </a:p>
          <a:p>
            <a:pPr marL="0" algn="r" rtl="1">
              <a:lnSpc>
                <a:spcPct val="120000"/>
              </a:lnSpc>
              <a:buFont typeface="Arial" pitchFamily="34" charset="0"/>
              <a:buChar char="•"/>
            </a:pPr>
            <a:r>
              <a:rPr lang="ar-SA" sz="2400" dirty="0">
                <a:solidFill>
                  <a:schemeClr val="tx1"/>
                </a:solidFill>
                <a:latin typeface="Arial"/>
                <a:cs typeface="+mn-cs"/>
              </a:rPr>
              <a:t>بعد الانتهاء من هذا التدريب التمثلي، يتبادل الشركاء الأدوار مع قيام المجموعة 1 بلعب دور الناجي/الناجية وقيام المجموعة 2 بلعب دور العامل الاجتماعي.</a:t>
            </a:r>
          </a:p>
          <a:p>
            <a:pPr marL="0" algn="r" rtl="1">
              <a:lnSpc>
                <a:spcPct val="120000"/>
              </a:lnSpc>
              <a:buFont typeface="Arial" pitchFamily="34" charset="0"/>
              <a:buChar char="•"/>
            </a:pPr>
            <a:r>
              <a:rPr lang="ar-SA" sz="2400" dirty="0">
                <a:solidFill>
                  <a:schemeClr val="tx1"/>
                </a:solidFill>
                <a:latin typeface="Arial"/>
                <a:cs typeface="+mn-cs"/>
              </a:rPr>
              <a:t>كن مستعداً للمشاركة مرة أخرى مع المجموعة الأكبر. </a:t>
            </a:r>
          </a:p>
          <a:p>
            <a:pPr marL="0" rtl="1">
              <a:lnSpc>
                <a:spcPct val="120000"/>
              </a:lnSpc>
              <a:buFont typeface="Arial" pitchFamily="34" charset="0"/>
              <a:buChar char="•"/>
            </a:pPr>
            <a:endParaRPr lang="ar-SA" b="1" dirty="0">
              <a:solidFill>
                <a:schemeClr val="tx1"/>
              </a:solidFill>
              <a:cs typeface="+mn-cs"/>
            </a:endParaRPr>
          </a:p>
        </p:txBody>
      </p:sp>
    </p:spTree>
    <p:extLst>
      <p:ext uri="{BB962C8B-B14F-4D97-AF65-F5344CB8AC3E}">
        <p14:creationId xmlns:p14="http://schemas.microsoft.com/office/powerpoint/2010/main" val="37194506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استبيان تعليقات العميل</a:t>
            </a:r>
          </a:p>
        </p:txBody>
      </p:sp>
      <p:sp>
        <p:nvSpPr>
          <p:cNvPr id="3" name="Content Placeholder 2"/>
          <p:cNvSpPr>
            <a:spLocks noGrp="1"/>
          </p:cNvSpPr>
          <p:nvPr>
            <p:ph idx="1"/>
          </p:nvPr>
        </p:nvSpPr>
        <p:spPr>
          <a:xfrm>
            <a:off x="1447800" y="1972101"/>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يتم إعطاء الاستبيان للناجي/الناجية بعد غلق ملف الحالة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تتم إدارة الاستبيان من قِبل مشرف أو عامل اجتماعي آخر، وليس عامل اجتماعي الذي عمل مع الناجي/الناجية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إذا كان/كانت الناجي/الناجية يستطيع/تستطيع القراءة والكتابة ويريد / تريد إكمال النموذج بنفسه/بنفسها، فاسمح له/لها بذلك، أو يمكن إكمال النموذج كمقابلة شخصية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الحصول على الموافقة </a:t>
            </a:r>
            <a:r>
              <a:rPr lang="ar-SA" spc="0" dirty="0" smtClean="0">
                <a:solidFill>
                  <a:schemeClr val="tx1"/>
                </a:solidFill>
                <a:latin typeface="Arial"/>
                <a:cs typeface="Arial"/>
              </a:rPr>
              <a:t>المطلعة </a:t>
            </a:r>
            <a:r>
              <a:rPr lang="ar-SA" spc="0" dirty="0">
                <a:solidFill>
                  <a:schemeClr val="tx1"/>
                </a:solidFill>
                <a:latin typeface="Arial"/>
                <a:cs typeface="Arial"/>
              </a:rPr>
              <a:t>من الناجية عن طريق إبلاغها: </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الغرض من الاستبيان - للمساعدة في تحسين الخدمات</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أن هذا أمر تطوعي تماماً </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أنه سيتم الحفاظ على سرية جميع الردود </a:t>
            </a:r>
          </a:p>
          <a:p>
            <a:pPr lvl="1"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أن ردودها لن تؤثر على خدماتها</a:t>
            </a:r>
          </a:p>
        </p:txBody>
      </p:sp>
    </p:spTree>
    <p:extLst>
      <p:ext uri="{BB962C8B-B14F-4D97-AF65-F5344CB8AC3E}">
        <p14:creationId xmlns:p14="http://schemas.microsoft.com/office/powerpoint/2010/main" val="1894048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021" y="2419659"/>
            <a:ext cx="4769556" cy="1545564"/>
          </a:xfrm>
        </p:spPr>
        <p:txBody>
          <a:bodyPr>
            <a:normAutofit/>
          </a:bodyPr>
          <a:lstStyle/>
          <a:p>
            <a:pPr rtl="1">
              <a:lnSpc>
                <a:spcPct val="100000"/>
              </a:lnSpc>
            </a:pPr>
            <a:r>
              <a:rPr lang="ar-EG" spc="0" dirty="0" smtClean="0">
                <a:cs typeface="+mn-cs"/>
              </a:rPr>
              <a:t>النشاط:</a:t>
            </a:r>
            <a:r>
              <a:rPr lang="en-US" spc="0" dirty="0">
                <a:cs typeface="+mn-cs"/>
              </a:rPr>
              <a:t/>
            </a:r>
            <a:br>
              <a:rPr lang="en-US" spc="0" dirty="0">
                <a:cs typeface="+mn-cs"/>
              </a:rPr>
            </a:br>
            <a:r>
              <a:rPr lang="ar-SA" spc="0" dirty="0">
                <a:cs typeface="+mn-cs"/>
              </a:rPr>
              <a:t>استنتاج الخلاصة</a:t>
            </a:r>
            <a:endParaRPr spc="0" dirty="0">
              <a:cs typeface="+mn-cs"/>
            </a:endParaRPr>
          </a:p>
        </p:txBody>
      </p:sp>
      <p:sp>
        <p:nvSpPr>
          <p:cNvPr id="3" name="Content Placeholder 2"/>
          <p:cNvSpPr>
            <a:spLocks noGrp="1"/>
          </p:cNvSpPr>
          <p:nvPr>
            <p:ph idx="1"/>
          </p:nvPr>
        </p:nvSpPr>
        <p:spPr>
          <a:xfrm>
            <a:off x="663222" y="860778"/>
            <a:ext cx="4478866" cy="5053469"/>
          </a:xfrm>
        </p:spPr>
        <p:txBody>
          <a:bodyPr/>
          <a:lstStyle/>
          <a:p>
            <a:pPr algn="r" rtl="1">
              <a:buClr>
                <a:srgbClr val="ADBD71"/>
              </a:buClr>
              <a:buFont typeface="Wingdings" panose="05000000000000000000" pitchFamily="2" charset="2"/>
              <a:buChar char="ß"/>
            </a:pPr>
            <a:r>
              <a:rPr lang="ar-SA" sz="2400" dirty="0">
                <a:solidFill>
                  <a:schemeClr val="tx1"/>
                </a:solidFill>
                <a:latin typeface="Arial"/>
                <a:cs typeface="+mn-cs"/>
              </a:rPr>
              <a:t>لعب الأدوار الدوري (راوند روبين) لإدارة الحالة في مجموعات صغيرة. </a:t>
            </a:r>
          </a:p>
          <a:p>
            <a:pPr algn="r" rtl="1">
              <a:buClr>
                <a:srgbClr val="ADBD71"/>
              </a:buClr>
              <a:buFont typeface="Wingdings" panose="05000000000000000000" pitchFamily="2" charset="2"/>
              <a:buChar char="ß"/>
            </a:pPr>
            <a:r>
              <a:rPr lang="ar-SA" sz="2400" dirty="0">
                <a:solidFill>
                  <a:schemeClr val="tx1"/>
                </a:solidFill>
                <a:latin typeface="Arial"/>
                <a:cs typeface="+mn-cs"/>
              </a:rPr>
              <a:t>ما الأجزاء التي شعرت بالارتياح بشأنها في الإجراءات؟  ما الأجزاء التي شعرت بصعوبتها؟ ماذا لاحظت بشأنك/ميول زملائك بصفتكم  عاملين اجتماعيين؟ ما الأسئلة التي طرحتها لك؟</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خطوات إدارة الحالة التي تركز على الناجين/الناجيات</a:t>
            </a:r>
          </a:p>
        </p:txBody>
      </p:sp>
      <p:grpSp>
        <p:nvGrpSpPr>
          <p:cNvPr id="64" name="Group 63"/>
          <p:cNvGrpSpPr/>
          <p:nvPr/>
        </p:nvGrpSpPr>
        <p:grpSpPr>
          <a:xfrm flipH="1">
            <a:off x="1025337" y="1706305"/>
            <a:ext cx="9717991" cy="4267025"/>
            <a:chOff x="1025337" y="1706305"/>
            <a:chExt cx="9717991" cy="4267025"/>
          </a:xfrm>
        </p:grpSpPr>
        <p:sp>
          <p:nvSpPr>
            <p:cNvPr id="5" name="Down Arrow 4"/>
            <p:cNvSpPr/>
            <p:nvPr/>
          </p:nvSpPr>
          <p:spPr>
            <a:xfrm>
              <a:off x="6315429" y="1706305"/>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L-Shape 34"/>
            <p:cNvSpPr/>
            <p:nvPr/>
          </p:nvSpPr>
          <p:spPr>
            <a:xfrm rot="5400000">
              <a:off x="1322345" y="4350484"/>
              <a:ext cx="894633" cy="1488650"/>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36" name="Group 35"/>
            <p:cNvGrpSpPr/>
            <p:nvPr/>
          </p:nvGrpSpPr>
          <p:grpSpPr>
            <a:xfrm>
              <a:off x="1173008" y="4795269"/>
              <a:ext cx="1343961" cy="1178061"/>
              <a:chOff x="148806" y="2514030"/>
              <a:chExt cx="1343961" cy="1178061"/>
            </a:xfrm>
          </p:grpSpPr>
          <p:sp>
            <p:nvSpPr>
              <p:cNvPr id="37" name="Rectangle 36"/>
              <p:cNvSpPr/>
              <p:nvPr/>
            </p:nvSpPr>
            <p:spPr>
              <a:xfrm>
                <a:off x="148806" y="251403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angle 37"/>
              <p:cNvSpPr/>
              <p:nvPr/>
            </p:nvSpPr>
            <p:spPr>
              <a:xfrm>
                <a:off x="148806" y="251403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التقديم والمشاركة </a:t>
                </a:r>
              </a:p>
            </p:txBody>
          </p:sp>
        </p:grpSp>
        <p:sp>
          <p:nvSpPr>
            <p:cNvPr id="39" name="Isosceles Triangle 38"/>
            <p:cNvSpPr/>
            <p:nvPr/>
          </p:nvSpPr>
          <p:spPr>
            <a:xfrm>
              <a:off x="2263392" y="4240888"/>
              <a:ext cx="253577" cy="253577"/>
            </a:xfrm>
            <a:prstGeom prst="triangle">
              <a:avLst>
                <a:gd name="adj" fmla="val 100000"/>
              </a:avLst>
            </a:prstGeom>
          </p:spPr>
          <p:style>
            <a:lnRef idx="2">
              <a:schemeClr val="accent5">
                <a:hueOff val="-309652"/>
                <a:satOff val="3104"/>
                <a:lumOff val="-2157"/>
                <a:alphaOff val="0"/>
              </a:schemeClr>
            </a:lnRef>
            <a:fillRef idx="1">
              <a:schemeClr val="accent5">
                <a:hueOff val="-309652"/>
                <a:satOff val="3104"/>
                <a:lumOff val="-2157"/>
                <a:alphaOff val="0"/>
              </a:schemeClr>
            </a:fillRef>
            <a:effectRef idx="0">
              <a:schemeClr val="accent5">
                <a:hueOff val="-309652"/>
                <a:satOff val="3104"/>
                <a:lumOff val="-2157"/>
                <a:alphaOff val="0"/>
              </a:schemeClr>
            </a:effectRef>
            <a:fontRef idx="minor">
              <a:schemeClr val="lt1"/>
            </a:fontRef>
          </p:style>
        </p:sp>
        <p:sp>
          <p:nvSpPr>
            <p:cNvPr id="40" name="L-Shape 39"/>
            <p:cNvSpPr/>
            <p:nvPr/>
          </p:nvSpPr>
          <p:spPr>
            <a:xfrm rot="5400000">
              <a:off x="2967616" y="3943360"/>
              <a:ext cx="894633" cy="1488650"/>
            </a:xfrm>
            <a:prstGeom prst="corner">
              <a:avLst>
                <a:gd name="adj1" fmla="val 16120"/>
                <a:gd name="adj2" fmla="val 16110"/>
              </a:avLst>
            </a:prstGeom>
          </p:spPr>
          <p:style>
            <a:lnRef idx="2">
              <a:schemeClr val="accent5">
                <a:hueOff val="-619304"/>
                <a:satOff val="6209"/>
                <a:lumOff val="-4314"/>
                <a:alphaOff val="0"/>
              </a:schemeClr>
            </a:lnRef>
            <a:fillRef idx="1">
              <a:schemeClr val="accent5">
                <a:hueOff val="-619304"/>
                <a:satOff val="6209"/>
                <a:lumOff val="-4314"/>
                <a:alphaOff val="0"/>
              </a:schemeClr>
            </a:fillRef>
            <a:effectRef idx="0">
              <a:schemeClr val="accent5">
                <a:hueOff val="-619304"/>
                <a:satOff val="6209"/>
                <a:lumOff val="-4314"/>
                <a:alphaOff val="0"/>
              </a:schemeClr>
            </a:effectRef>
            <a:fontRef idx="minor">
              <a:schemeClr val="lt1"/>
            </a:fontRef>
          </p:style>
        </p:sp>
        <p:grpSp>
          <p:nvGrpSpPr>
            <p:cNvPr id="41" name="Group 40"/>
            <p:cNvGrpSpPr/>
            <p:nvPr/>
          </p:nvGrpSpPr>
          <p:grpSpPr>
            <a:xfrm>
              <a:off x="2818280" y="4388145"/>
              <a:ext cx="1343961" cy="1178061"/>
              <a:chOff x="1794078" y="2106906"/>
              <a:chExt cx="1343961" cy="1178061"/>
            </a:xfrm>
          </p:grpSpPr>
          <p:sp>
            <p:nvSpPr>
              <p:cNvPr id="42" name="Rectangle 41"/>
              <p:cNvSpPr/>
              <p:nvPr/>
            </p:nvSpPr>
            <p:spPr>
              <a:xfrm>
                <a:off x="1794078" y="2106906"/>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1794078" y="2106906"/>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التقييم</a:t>
                </a:r>
              </a:p>
            </p:txBody>
          </p:sp>
        </p:grpSp>
        <p:sp>
          <p:nvSpPr>
            <p:cNvPr id="44" name="Isosceles Triangle 43"/>
            <p:cNvSpPr/>
            <p:nvPr/>
          </p:nvSpPr>
          <p:spPr>
            <a:xfrm>
              <a:off x="3908664" y="3833763"/>
              <a:ext cx="253577" cy="253577"/>
            </a:xfrm>
            <a:prstGeom prst="triangle">
              <a:avLst>
                <a:gd name="adj" fmla="val 100000"/>
              </a:avLst>
            </a:prstGeom>
          </p:spPr>
          <p:style>
            <a:lnRef idx="2">
              <a:schemeClr val="accent5">
                <a:hueOff val="-928955"/>
                <a:satOff val="9313"/>
                <a:lumOff val="-6471"/>
                <a:alphaOff val="0"/>
              </a:schemeClr>
            </a:lnRef>
            <a:fillRef idx="1">
              <a:schemeClr val="accent5">
                <a:hueOff val="-928955"/>
                <a:satOff val="9313"/>
                <a:lumOff val="-6471"/>
                <a:alphaOff val="0"/>
              </a:schemeClr>
            </a:fillRef>
            <a:effectRef idx="0">
              <a:schemeClr val="accent5">
                <a:hueOff val="-928955"/>
                <a:satOff val="9313"/>
                <a:lumOff val="-6471"/>
                <a:alphaOff val="0"/>
              </a:schemeClr>
            </a:effectRef>
            <a:fontRef idx="minor">
              <a:schemeClr val="lt1"/>
            </a:fontRef>
          </p:style>
        </p:sp>
        <p:sp>
          <p:nvSpPr>
            <p:cNvPr id="45" name="L-Shape 44"/>
            <p:cNvSpPr/>
            <p:nvPr/>
          </p:nvSpPr>
          <p:spPr>
            <a:xfrm rot="5400000">
              <a:off x="4612888" y="3536235"/>
              <a:ext cx="894633" cy="1488650"/>
            </a:xfrm>
            <a:prstGeom prst="corner">
              <a:avLst>
                <a:gd name="adj1" fmla="val 16120"/>
                <a:gd name="adj2" fmla="val 16110"/>
              </a:avLst>
            </a:prstGeom>
          </p:spPr>
          <p:style>
            <a:lnRef idx="2">
              <a:schemeClr val="accent5">
                <a:hueOff val="-1238607"/>
                <a:satOff val="12418"/>
                <a:lumOff val="-8628"/>
                <a:alphaOff val="0"/>
              </a:schemeClr>
            </a:lnRef>
            <a:fillRef idx="1">
              <a:schemeClr val="accent5">
                <a:hueOff val="-1238607"/>
                <a:satOff val="12418"/>
                <a:lumOff val="-8628"/>
                <a:alphaOff val="0"/>
              </a:schemeClr>
            </a:fillRef>
            <a:effectRef idx="0">
              <a:schemeClr val="accent5">
                <a:hueOff val="-1238607"/>
                <a:satOff val="12418"/>
                <a:lumOff val="-8628"/>
                <a:alphaOff val="0"/>
              </a:schemeClr>
            </a:effectRef>
            <a:fontRef idx="minor">
              <a:schemeClr val="lt1"/>
            </a:fontRef>
          </p:style>
        </p:sp>
        <p:grpSp>
          <p:nvGrpSpPr>
            <p:cNvPr id="46" name="Group 45"/>
            <p:cNvGrpSpPr/>
            <p:nvPr/>
          </p:nvGrpSpPr>
          <p:grpSpPr>
            <a:xfrm>
              <a:off x="4463552" y="3981021"/>
              <a:ext cx="1343961" cy="1178061"/>
              <a:chOff x="3439350" y="1699782"/>
              <a:chExt cx="1343961" cy="1178061"/>
            </a:xfrm>
          </p:grpSpPr>
          <p:sp>
            <p:nvSpPr>
              <p:cNvPr id="47" name="Rectangle 46"/>
              <p:cNvSpPr/>
              <p:nvPr/>
            </p:nvSpPr>
            <p:spPr>
              <a:xfrm>
                <a:off x="3439350" y="1699782"/>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8" name="Rectangle 47"/>
              <p:cNvSpPr/>
              <p:nvPr/>
            </p:nvSpPr>
            <p:spPr>
              <a:xfrm>
                <a:off x="3439350" y="1699782"/>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تخطيط إجراءات الحالة</a:t>
                </a:r>
              </a:p>
            </p:txBody>
          </p:sp>
        </p:grpSp>
        <p:sp>
          <p:nvSpPr>
            <p:cNvPr id="49" name="Isosceles Triangle 48"/>
            <p:cNvSpPr/>
            <p:nvPr/>
          </p:nvSpPr>
          <p:spPr>
            <a:xfrm>
              <a:off x="5553936" y="3426639"/>
              <a:ext cx="253577" cy="253577"/>
            </a:xfrm>
            <a:prstGeom prst="triangle">
              <a:avLst>
                <a:gd name="adj" fmla="val 100000"/>
              </a:avLst>
            </a:prstGeom>
          </p:spPr>
          <p:style>
            <a:lnRef idx="2">
              <a:schemeClr val="accent5">
                <a:hueOff val="-1548259"/>
                <a:satOff val="15522"/>
                <a:lumOff val="-10784"/>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50" name="L-Shape 49"/>
            <p:cNvSpPr/>
            <p:nvPr/>
          </p:nvSpPr>
          <p:spPr>
            <a:xfrm rot="5400000">
              <a:off x="6258160" y="3129111"/>
              <a:ext cx="894633" cy="1488650"/>
            </a:xfrm>
            <a:prstGeom prst="corner">
              <a:avLst>
                <a:gd name="adj1" fmla="val 16120"/>
                <a:gd name="adj2" fmla="val 16110"/>
              </a:avLst>
            </a:prstGeom>
          </p:spPr>
          <p:style>
            <a:lnRef idx="2">
              <a:schemeClr val="accent5">
                <a:hueOff val="-1857911"/>
                <a:satOff val="18626"/>
                <a:lumOff val="-12941"/>
                <a:alphaOff val="0"/>
              </a:schemeClr>
            </a:lnRef>
            <a:fillRef idx="1">
              <a:schemeClr val="accent5">
                <a:hueOff val="-1857911"/>
                <a:satOff val="18626"/>
                <a:lumOff val="-12941"/>
                <a:alphaOff val="0"/>
              </a:schemeClr>
            </a:fillRef>
            <a:effectRef idx="0">
              <a:schemeClr val="accent5">
                <a:hueOff val="-1857911"/>
                <a:satOff val="18626"/>
                <a:lumOff val="-12941"/>
                <a:alphaOff val="0"/>
              </a:schemeClr>
            </a:effectRef>
            <a:fontRef idx="minor">
              <a:schemeClr val="lt1"/>
            </a:fontRef>
          </p:style>
        </p:sp>
        <p:grpSp>
          <p:nvGrpSpPr>
            <p:cNvPr id="51" name="Group 50"/>
            <p:cNvGrpSpPr/>
            <p:nvPr/>
          </p:nvGrpSpPr>
          <p:grpSpPr>
            <a:xfrm>
              <a:off x="6108823" y="3573897"/>
              <a:ext cx="1343961" cy="1178061"/>
              <a:chOff x="5084621" y="1292658"/>
              <a:chExt cx="1343961" cy="1178061"/>
            </a:xfrm>
          </p:grpSpPr>
          <p:sp>
            <p:nvSpPr>
              <p:cNvPr id="52" name="Rectangle 51"/>
              <p:cNvSpPr/>
              <p:nvPr/>
            </p:nvSpPr>
            <p:spPr>
              <a:xfrm>
                <a:off x="5084621" y="1292658"/>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Rectangle 52"/>
              <p:cNvSpPr/>
              <p:nvPr/>
            </p:nvSpPr>
            <p:spPr>
              <a:xfrm>
                <a:off x="5084621" y="1292658"/>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dirty="0" smtClean="0"/>
                  <a:t>تنفيذ خطة الإجراءات </a:t>
                </a:r>
              </a:p>
            </p:txBody>
          </p:sp>
        </p:grpSp>
        <p:sp>
          <p:nvSpPr>
            <p:cNvPr id="54" name="Isosceles Triangle 53"/>
            <p:cNvSpPr/>
            <p:nvPr/>
          </p:nvSpPr>
          <p:spPr>
            <a:xfrm>
              <a:off x="7199207" y="3019515"/>
              <a:ext cx="253577" cy="253577"/>
            </a:xfrm>
            <a:prstGeom prst="triangle">
              <a:avLst>
                <a:gd name="adj" fmla="val 100000"/>
              </a:avLst>
            </a:prstGeom>
          </p:spPr>
          <p:style>
            <a:lnRef idx="2">
              <a:schemeClr val="accent5">
                <a:hueOff val="-2167562"/>
                <a:satOff val="21731"/>
                <a:lumOff val="-15098"/>
                <a:alphaOff val="0"/>
              </a:schemeClr>
            </a:lnRef>
            <a:fillRef idx="1">
              <a:schemeClr val="accent5">
                <a:hueOff val="-2167562"/>
                <a:satOff val="21731"/>
                <a:lumOff val="-15098"/>
                <a:alphaOff val="0"/>
              </a:schemeClr>
            </a:fillRef>
            <a:effectRef idx="0">
              <a:schemeClr val="accent5">
                <a:hueOff val="-2167562"/>
                <a:satOff val="21731"/>
                <a:lumOff val="-15098"/>
                <a:alphaOff val="0"/>
              </a:schemeClr>
            </a:effectRef>
            <a:fontRef idx="minor">
              <a:schemeClr val="lt1"/>
            </a:fontRef>
          </p:style>
        </p:sp>
        <p:sp>
          <p:nvSpPr>
            <p:cNvPr id="55" name="L-Shape 54"/>
            <p:cNvSpPr/>
            <p:nvPr/>
          </p:nvSpPr>
          <p:spPr>
            <a:xfrm rot="5400000">
              <a:off x="7903432" y="2721987"/>
              <a:ext cx="894633" cy="1488650"/>
            </a:xfrm>
            <a:prstGeom prst="corner">
              <a:avLst>
                <a:gd name="adj1" fmla="val 16120"/>
                <a:gd name="adj2" fmla="val 16110"/>
              </a:avLst>
            </a:prstGeom>
          </p:spPr>
          <p:style>
            <a:lnRef idx="2">
              <a:schemeClr val="accent5">
                <a:hueOff val="-2477214"/>
                <a:satOff val="24835"/>
                <a:lumOff val="-17255"/>
                <a:alphaOff val="0"/>
              </a:schemeClr>
            </a:lnRef>
            <a:fillRef idx="1">
              <a:schemeClr val="accent5">
                <a:hueOff val="-2477214"/>
                <a:satOff val="24835"/>
                <a:lumOff val="-17255"/>
                <a:alphaOff val="0"/>
              </a:schemeClr>
            </a:fillRef>
            <a:effectRef idx="0">
              <a:schemeClr val="accent5">
                <a:hueOff val="-2477214"/>
                <a:satOff val="24835"/>
                <a:lumOff val="-17255"/>
                <a:alphaOff val="0"/>
              </a:schemeClr>
            </a:effectRef>
            <a:fontRef idx="minor">
              <a:schemeClr val="lt1"/>
            </a:fontRef>
          </p:style>
        </p:sp>
        <p:grpSp>
          <p:nvGrpSpPr>
            <p:cNvPr id="56" name="Group 55"/>
            <p:cNvGrpSpPr/>
            <p:nvPr/>
          </p:nvGrpSpPr>
          <p:grpSpPr>
            <a:xfrm>
              <a:off x="7754095" y="3166773"/>
              <a:ext cx="1343961" cy="1178061"/>
              <a:chOff x="6729893" y="885534"/>
              <a:chExt cx="1343961" cy="1178061"/>
            </a:xfrm>
          </p:grpSpPr>
          <p:sp>
            <p:nvSpPr>
              <p:cNvPr id="57" name="Rectangle 56"/>
              <p:cNvSpPr/>
              <p:nvPr/>
            </p:nvSpPr>
            <p:spPr>
              <a:xfrm>
                <a:off x="6729893" y="885534"/>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8" name="Rectangle 57"/>
              <p:cNvSpPr/>
              <p:nvPr/>
            </p:nvSpPr>
            <p:spPr>
              <a:xfrm>
                <a:off x="6729893" y="885534"/>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متابعة الحالة</a:t>
                </a:r>
              </a:p>
            </p:txBody>
          </p:sp>
        </p:grpSp>
        <p:sp>
          <p:nvSpPr>
            <p:cNvPr id="59" name="Isosceles Triangle 58"/>
            <p:cNvSpPr/>
            <p:nvPr/>
          </p:nvSpPr>
          <p:spPr>
            <a:xfrm>
              <a:off x="8844479" y="2612391"/>
              <a:ext cx="253577" cy="253577"/>
            </a:xfrm>
            <a:prstGeom prst="triangle">
              <a:avLst>
                <a:gd name="adj" fmla="val 100000"/>
              </a:avLst>
            </a:prstGeom>
          </p:spPr>
          <p:style>
            <a:lnRef idx="2">
              <a:schemeClr val="accent5">
                <a:hueOff val="-2786866"/>
                <a:satOff val="27940"/>
                <a:lumOff val="-19412"/>
                <a:alphaOff val="0"/>
              </a:schemeClr>
            </a:lnRef>
            <a:fillRef idx="1">
              <a:schemeClr val="accent5">
                <a:hueOff val="-2786866"/>
                <a:satOff val="27940"/>
                <a:lumOff val="-19412"/>
                <a:alphaOff val="0"/>
              </a:schemeClr>
            </a:fillRef>
            <a:effectRef idx="0">
              <a:schemeClr val="accent5">
                <a:hueOff val="-2786866"/>
                <a:satOff val="27940"/>
                <a:lumOff val="-19412"/>
                <a:alphaOff val="0"/>
              </a:schemeClr>
            </a:effectRef>
            <a:fontRef idx="minor">
              <a:schemeClr val="lt1"/>
            </a:fontRef>
          </p:style>
        </p:sp>
        <p:sp>
          <p:nvSpPr>
            <p:cNvPr id="60" name="L-Shape 59"/>
            <p:cNvSpPr/>
            <p:nvPr/>
          </p:nvSpPr>
          <p:spPr>
            <a:xfrm rot="5400000">
              <a:off x="9548703" y="2314863"/>
              <a:ext cx="894633" cy="1488650"/>
            </a:xfrm>
            <a:prstGeom prst="corner">
              <a:avLst>
                <a:gd name="adj1" fmla="val 16120"/>
                <a:gd name="adj2" fmla="val 16110"/>
              </a:avLst>
            </a:prstGeom>
          </p:spPr>
          <p:style>
            <a:lnRef idx="2">
              <a:schemeClr val="accent5">
                <a:hueOff val="-3096518"/>
                <a:satOff val="31044"/>
                <a:lumOff val="-21569"/>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grpSp>
          <p:nvGrpSpPr>
            <p:cNvPr id="61" name="Group 60"/>
            <p:cNvGrpSpPr/>
            <p:nvPr/>
          </p:nvGrpSpPr>
          <p:grpSpPr>
            <a:xfrm>
              <a:off x="9399367" y="2759649"/>
              <a:ext cx="1343961" cy="1178061"/>
              <a:chOff x="8375165" y="478410"/>
              <a:chExt cx="1343961" cy="1178061"/>
            </a:xfrm>
          </p:grpSpPr>
          <p:sp>
            <p:nvSpPr>
              <p:cNvPr id="62" name="Rectangle 61"/>
              <p:cNvSpPr/>
              <p:nvPr/>
            </p:nvSpPr>
            <p:spPr>
              <a:xfrm>
                <a:off x="8375165" y="47841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3" name="Rectangle 62"/>
              <p:cNvSpPr/>
              <p:nvPr/>
            </p:nvSpPr>
            <p:spPr>
              <a:xfrm>
                <a:off x="8375165" y="47841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90000"/>
                  </a:lnSpc>
                  <a:spcBef>
                    <a:spcPct val="0"/>
                  </a:spcBef>
                  <a:spcAft>
                    <a:spcPct val="35000"/>
                  </a:spcAft>
                </a:pPr>
                <a:r>
                  <a:rPr lang="ar-SA" sz="1400" kern="1200" smtClean="0"/>
                  <a:t>إغلاق ملف الحالة</a:t>
                </a:r>
              </a:p>
            </p:txBody>
          </p:sp>
        </p:grpSp>
      </p:grpSp>
    </p:spTree>
    <p:extLst>
      <p:ext uri="{BB962C8B-B14F-4D97-AF65-F5344CB8AC3E}">
        <p14:creationId xmlns:p14="http://schemas.microsoft.com/office/powerpoint/2010/main" val="1625998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الخطوة 4: التنفيذ</a:t>
            </a:r>
          </a:p>
        </p:txBody>
      </p:sp>
      <p:sp>
        <p:nvSpPr>
          <p:cNvPr id="3" name="Content Placeholder 2"/>
          <p:cNvSpPr>
            <a:spLocks noGrp="1"/>
          </p:cNvSpPr>
          <p:nvPr>
            <p:ph idx="1"/>
          </p:nvPr>
        </p:nvSpPr>
        <p:spPr>
          <a:xfrm>
            <a:off x="1709737" y="1839951"/>
            <a:ext cx="9720262" cy="4605454"/>
          </a:xfrm>
        </p:spPr>
        <p:txBody>
          <a:bodyPr/>
          <a:lstStyle/>
          <a:p>
            <a:pPr algn="r" rtl="1">
              <a:buNone/>
            </a:pPr>
            <a:r>
              <a:rPr lang="ar-SA" b="1" spc="0" dirty="0">
                <a:solidFill>
                  <a:schemeClr val="tx1"/>
                </a:solidFill>
                <a:latin typeface="Arial"/>
                <a:cs typeface="Arial"/>
              </a:rPr>
              <a:t>الغرض:  </a:t>
            </a:r>
            <a:r>
              <a:rPr lang="ar-SA" spc="0" dirty="0">
                <a:solidFill>
                  <a:schemeClr val="tx1"/>
                </a:solidFill>
                <a:latin typeface="Arial"/>
                <a:cs typeface="Arial"/>
              </a:rPr>
              <a:t>إيصال الناجي/الناجية بمقدمي الخدمة ذوي الصلة من خلال الإحالات ودعمهم في الوصول إلى </a:t>
            </a:r>
            <a:r>
              <a:rPr lang="ar-SA" spc="0" dirty="0" smtClean="0">
                <a:solidFill>
                  <a:schemeClr val="tx1"/>
                </a:solidFill>
                <a:latin typeface="Arial"/>
                <a:cs typeface="Arial"/>
              </a:rPr>
              <a:t>هذه </a:t>
            </a:r>
            <a:r>
              <a:rPr lang="ar-SA" spc="0" dirty="0">
                <a:solidFill>
                  <a:schemeClr val="tx1"/>
                </a:solidFill>
                <a:latin typeface="Arial"/>
                <a:cs typeface="Arial"/>
              </a:rPr>
              <a:t>الخدمات بشكل آمن والتأكد من التنسيق الجيد فيما بين هذه الخدمات.</a:t>
            </a:r>
          </a:p>
          <a:p>
            <a:pPr algn="r" rtl="1">
              <a:buNone/>
            </a:pPr>
            <a:r>
              <a:rPr lang="ar-SA" b="1" spc="0" dirty="0">
                <a:solidFill>
                  <a:schemeClr val="tx1"/>
                </a:solidFill>
                <a:latin typeface="Arial"/>
                <a:cs typeface="Arial"/>
              </a:rPr>
              <a:t>الخطوة 4: التنفيذ</a:t>
            </a:r>
          </a:p>
          <a:p>
            <a:pPr indent="-457200" algn="r" rtl="1">
              <a:buFont typeface="Arial" pitchFamily="34" charset="0"/>
              <a:buChar char="•"/>
            </a:pPr>
            <a:r>
              <a:rPr lang="ar-SA" spc="0" dirty="0">
                <a:solidFill>
                  <a:schemeClr val="tx1"/>
                </a:solidFill>
                <a:latin typeface="Arial"/>
                <a:cs typeface="Arial"/>
              </a:rPr>
              <a:t>إجراء الإحالات</a:t>
            </a:r>
          </a:p>
          <a:p>
            <a:pPr indent="-457200" algn="r" rtl="1">
              <a:buFont typeface="Arial" pitchFamily="34" charset="0"/>
              <a:buChar char="•"/>
            </a:pPr>
            <a:r>
              <a:rPr lang="ar-SA" spc="0" dirty="0">
                <a:solidFill>
                  <a:schemeClr val="tx1"/>
                </a:solidFill>
                <a:latin typeface="Arial"/>
                <a:cs typeface="Arial"/>
              </a:rPr>
              <a:t>مناصرة ودعم الناجين/الناجيات في الوصول إلى الخدمات</a:t>
            </a:r>
          </a:p>
          <a:p>
            <a:pPr indent="-457200" algn="r" rtl="1">
              <a:buFont typeface="Arial" pitchFamily="34" charset="0"/>
              <a:buChar char="•"/>
            </a:pPr>
            <a:r>
              <a:rPr lang="ar-SA" spc="0" dirty="0">
                <a:solidFill>
                  <a:schemeClr val="tx1"/>
                </a:solidFill>
                <a:latin typeface="Arial"/>
                <a:cs typeface="Arial"/>
              </a:rPr>
              <a:t>قيادة تنسيق الحالات</a:t>
            </a:r>
          </a:p>
          <a:p>
            <a:pPr indent="-457200" algn="r" rtl="1">
              <a:buFont typeface="Arial" pitchFamily="34" charset="0"/>
              <a:buChar char="•"/>
            </a:pPr>
            <a:r>
              <a:rPr lang="ar-SA" spc="0" dirty="0">
                <a:solidFill>
                  <a:schemeClr val="tx1"/>
                </a:solidFill>
                <a:latin typeface="Arial"/>
                <a:cs typeface="Arial"/>
              </a:rPr>
              <a:t>توفير الخدمات المباشرة إذا كان ذلك مناسباً</a:t>
            </a:r>
          </a:p>
          <a:p>
            <a:pPr rtl="1">
              <a:buNone/>
            </a:pPr>
            <a:endParaRPr lang="ar-SA" spc="0" dirty="0">
              <a:solidFill>
                <a:schemeClr val="tx1"/>
              </a:solidFill>
            </a:endParaRPr>
          </a:p>
        </p:txBody>
      </p:sp>
    </p:spTree>
    <p:extLst>
      <p:ext uri="{BB962C8B-B14F-4D97-AF65-F5344CB8AC3E}">
        <p14:creationId xmlns:p14="http://schemas.microsoft.com/office/powerpoint/2010/main" val="115867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إجراء الإحالات ودعم الناجين/الناجيات</a:t>
            </a:r>
          </a:p>
        </p:txBody>
      </p:sp>
      <p:sp>
        <p:nvSpPr>
          <p:cNvPr id="3" name="Content Placeholder 2"/>
          <p:cNvSpPr>
            <a:spLocks noGrp="1"/>
          </p:cNvSpPr>
          <p:nvPr>
            <p:ph idx="1"/>
          </p:nvPr>
        </p:nvSpPr>
        <p:spPr>
          <a:xfrm>
            <a:off x="1447800" y="1940312"/>
            <a:ext cx="9720262" cy="4368413"/>
          </a:xfrm>
        </p:spPr>
        <p:txBody>
          <a:bodyPr>
            <a:normAutofit/>
          </a:bodyPr>
          <a:lstStyle/>
          <a:p>
            <a:pPr indent="-457200" algn="r" rtl="1">
              <a:buClr>
                <a:schemeClr val="accent4">
                  <a:lumMod val="75000"/>
                </a:schemeClr>
              </a:buClr>
              <a:buNone/>
            </a:pPr>
            <a:r>
              <a:rPr lang="ar-SA" sz="2400" b="1" spc="0" dirty="0">
                <a:solidFill>
                  <a:schemeClr val="tx1"/>
                </a:solidFill>
                <a:latin typeface="Arial"/>
                <a:cs typeface="Arial"/>
              </a:rPr>
              <a:t>سوف يتصل العامل </a:t>
            </a:r>
            <a:r>
              <a:rPr lang="ar-SA" sz="2400" b="1" spc="0" dirty="0" smtClean="0">
                <a:solidFill>
                  <a:schemeClr val="tx1"/>
                </a:solidFill>
                <a:latin typeface="Arial"/>
                <a:cs typeface="Arial"/>
              </a:rPr>
              <a:t>الاجتماعي</a:t>
            </a:r>
            <a:r>
              <a:rPr lang="en-US" sz="2400" b="1" spc="0" dirty="0" smtClean="0">
                <a:solidFill>
                  <a:schemeClr val="tx1"/>
                </a:solidFill>
                <a:latin typeface="Arial"/>
                <a:cs typeface="Arial"/>
              </a:rPr>
              <a:t> </a:t>
            </a:r>
            <a:r>
              <a:rPr lang="ar-SA" sz="2400" b="1" spc="0" dirty="0" smtClean="0">
                <a:solidFill>
                  <a:schemeClr val="tx1"/>
                </a:solidFill>
                <a:latin typeface="Arial"/>
                <a:cs typeface="Arial"/>
              </a:rPr>
              <a:t>العامل </a:t>
            </a:r>
            <a:r>
              <a:rPr lang="ar-SA" sz="2400" b="1" spc="0" dirty="0">
                <a:solidFill>
                  <a:schemeClr val="tx1"/>
                </a:solidFill>
                <a:latin typeface="Arial"/>
                <a:cs typeface="Arial"/>
              </a:rPr>
              <a:t>الاجتماعي بمقدمي الخدمة لإحالة حالة الناجي/الناجية</a:t>
            </a:r>
          </a:p>
          <a:p>
            <a:pPr indent="-457200" algn="r" rtl="1">
              <a:buClr>
                <a:schemeClr val="accent4">
                  <a:lumMod val="75000"/>
                </a:schemeClr>
              </a:buClr>
              <a:buNone/>
            </a:pPr>
            <a:r>
              <a:rPr lang="ar-SA" sz="2400" spc="0" dirty="0">
                <a:solidFill>
                  <a:schemeClr val="tx1"/>
                </a:solidFill>
                <a:latin typeface="Arial"/>
                <a:cs typeface="Arial"/>
              </a:rPr>
              <a:t>ساعد الناجي/الناجية في الوصول إلى هذه الخدمات عن طريق: </a:t>
            </a:r>
          </a:p>
          <a:p>
            <a:pPr lvl="1"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مرافقة الناجين/الناجيات إلى مقدمي الخدمات</a:t>
            </a:r>
          </a:p>
          <a:p>
            <a:pPr lvl="1"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المناصرة نيابة عنهم: </a:t>
            </a:r>
          </a:p>
          <a:p>
            <a:pPr lvl="3"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بالتعاون مع أفراد الشرطة والأمن لاتخاذ تدابير وقائية</a:t>
            </a:r>
          </a:p>
          <a:p>
            <a:pPr lvl="3"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للحصول على الرعاية الطبية والعلاج بتعاطف ونوعية جيدة</a:t>
            </a:r>
          </a:p>
          <a:p>
            <a:pPr lvl="3" indent="-457200"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لاتباع وجهات نظر وآراء الناجية وتأييد حقوقها</a:t>
            </a:r>
          </a:p>
          <a:p>
            <a:pPr lvl="2" indent="-457200" rtl="1">
              <a:buClr>
                <a:schemeClr val="accent4">
                  <a:lumMod val="75000"/>
                </a:schemeClr>
              </a:buClr>
              <a:buFont typeface="Arial" panose="020B0604020202020204" pitchFamily="34" charset="0"/>
              <a:buChar char="•"/>
            </a:pPr>
            <a:endParaRPr lang="ar-SA" sz="2000" spc="0" dirty="0">
              <a:solidFill>
                <a:schemeClr val="tx1"/>
              </a:solidFill>
            </a:endParaRPr>
          </a:p>
          <a:p>
            <a:pPr lvl="1" indent="-457200" algn="r" rtl="1">
              <a:buClr>
                <a:schemeClr val="accent4">
                  <a:lumMod val="75000"/>
                </a:schemeClr>
              </a:buClr>
              <a:buNone/>
            </a:pPr>
            <a:r>
              <a:rPr lang="ar-SA" sz="2400" b="1" spc="0" dirty="0">
                <a:solidFill>
                  <a:schemeClr val="tx1"/>
                </a:solidFill>
                <a:latin typeface="Arial"/>
                <a:cs typeface="Arial"/>
              </a:rPr>
              <a:t>الاجتماع مع مقدمي الخدمات لتوفير معلومات عن سوء المعاملة بحيث لا يضطر الناجي/الناجية إلى تكرار سرد قصتهم </a:t>
            </a:r>
          </a:p>
        </p:txBody>
      </p:sp>
    </p:spTree>
    <p:extLst>
      <p:ext uri="{BB962C8B-B14F-4D97-AF65-F5344CB8AC3E}">
        <p14:creationId xmlns:p14="http://schemas.microsoft.com/office/powerpoint/2010/main" val="2152925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مسارات الإحالات</a:t>
            </a:r>
          </a:p>
        </p:txBody>
      </p:sp>
      <p:sp>
        <p:nvSpPr>
          <p:cNvPr id="3" name="Content Placeholder 2"/>
          <p:cNvSpPr>
            <a:spLocks noGrp="1"/>
          </p:cNvSpPr>
          <p:nvPr>
            <p:ph idx="1"/>
          </p:nvPr>
        </p:nvSpPr>
        <p:spPr>
          <a:xfrm>
            <a:off x="5534949" y="2081637"/>
            <a:ext cx="6023633" cy="4022725"/>
          </a:xfrm>
        </p:spPr>
        <p:txBody>
          <a:bodyPr/>
          <a:lstStyle/>
          <a:p>
            <a:pPr indent="-457200" algn="r" rtl="1">
              <a:buFont typeface="Arial" charset="0"/>
              <a:buChar char="•"/>
            </a:pPr>
            <a:r>
              <a:rPr lang="ar-SA" sz="2400" spc="0" dirty="0">
                <a:solidFill>
                  <a:schemeClr val="tx1"/>
                </a:solidFill>
                <a:latin typeface="Arial"/>
                <a:cs typeface="Arial"/>
              </a:rPr>
              <a:t> تنسيق الخدمات</a:t>
            </a:r>
          </a:p>
          <a:p>
            <a:pPr indent="-457200" algn="r" rtl="1">
              <a:buFont typeface="Arial" charset="0"/>
              <a:buChar char="•"/>
            </a:pPr>
            <a:r>
              <a:rPr lang="ar-SA" sz="2400" spc="0" dirty="0">
                <a:solidFill>
                  <a:schemeClr val="tx1"/>
                </a:solidFill>
                <a:latin typeface="Arial"/>
                <a:cs typeface="Arial"/>
              </a:rPr>
              <a:t> الفرص السانحة المتعددة</a:t>
            </a:r>
          </a:p>
          <a:p>
            <a:pPr indent="-457200" algn="r" rtl="1">
              <a:buFont typeface="Arial" charset="0"/>
              <a:buChar char="•"/>
            </a:pPr>
            <a:r>
              <a:rPr lang="ar-SA" sz="2400" spc="0" dirty="0">
                <a:solidFill>
                  <a:schemeClr val="tx1"/>
                </a:solidFill>
                <a:latin typeface="Arial"/>
                <a:cs typeface="Arial"/>
              </a:rPr>
              <a:t> تأكد من أن مقدمي الخدمات يعرفون الخدمات الأخرى المتاحة وكيفية الوصول إليها</a:t>
            </a:r>
          </a:p>
          <a:p>
            <a:pPr indent="-457200" algn="r" rtl="1">
              <a:buFont typeface="Arial" charset="0"/>
              <a:buChar char="•"/>
            </a:pPr>
            <a:r>
              <a:rPr lang="ar-SA" sz="2400" spc="0" dirty="0">
                <a:solidFill>
                  <a:schemeClr val="tx1"/>
                </a:solidFill>
                <a:latin typeface="Arial"/>
                <a:cs typeface="Arial"/>
              </a:rPr>
              <a:t> يجب أن تتسم بالوضوح والتوثيق</a:t>
            </a:r>
          </a:p>
        </p:txBody>
      </p:sp>
    </p:spTree>
    <p:extLst>
      <p:ext uri="{BB962C8B-B14F-4D97-AF65-F5344CB8AC3E}">
        <p14:creationId xmlns:p14="http://schemas.microsoft.com/office/powerpoint/2010/main" val="1549177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الإبلاغ الإلزامي</a:t>
            </a:r>
          </a:p>
        </p:txBody>
      </p:sp>
      <p:sp>
        <p:nvSpPr>
          <p:cNvPr id="3" name="Content Placeholder 2"/>
          <p:cNvSpPr>
            <a:spLocks noGrp="1"/>
          </p:cNvSpPr>
          <p:nvPr>
            <p:ph idx="1"/>
          </p:nvPr>
        </p:nvSpPr>
        <p:spPr>
          <a:xfrm>
            <a:off x="1559312" y="2286000"/>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احرص دائماً على إبلاغ الناجي/الناجية بالالتزام الواقع على عاتقك للإبلاغ (الخطوة 1)</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إذا شارك الناجي/الناجية معلومات يجب عليك الإبلاغ عنها، فاشرح ما المعلومات التي تجب مشاركتها ومن ستشاركها معه وما المرجح أن يحدث بعد ذلك</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ناقش أي احتياجات حماية ترتبط بالإبلاغ </a:t>
            </a:r>
            <a:r>
              <a:rPr lang="ar-SA" spc="0" dirty="0" smtClean="0">
                <a:solidFill>
                  <a:schemeClr val="tx1"/>
                </a:solidFill>
                <a:latin typeface="Arial"/>
                <a:cs typeface="+mn-cs"/>
              </a:rPr>
              <a:t>الإلزامي</a:t>
            </a:r>
            <a:endParaRPr lang="ar-EG" spc="0" dirty="0" smtClean="0">
              <a:solidFill>
                <a:schemeClr val="tx1"/>
              </a:solidFill>
              <a:latin typeface="Arial"/>
              <a:cs typeface="+mn-cs"/>
            </a:endParaRPr>
          </a:p>
          <a:p>
            <a:pPr indent="-457200" algn="r" rtl="1">
              <a:buClr>
                <a:schemeClr val="accent4">
                  <a:lumMod val="75000"/>
                </a:schemeClr>
              </a:buClr>
              <a:buFont typeface="Arial" panose="020B0604020202020204" pitchFamily="34" charset="0"/>
              <a:buChar char="•"/>
            </a:pPr>
            <a:r>
              <a:rPr lang="ar-SA" dirty="0">
                <a:solidFill>
                  <a:schemeClr val="tx1"/>
                </a:solidFill>
                <a:cs typeface="+mn-cs"/>
              </a:rPr>
              <a:t>ناقش الموقف مع مشرفك </a:t>
            </a:r>
            <a:r>
              <a:rPr lang="ar-SA" b="1" dirty="0">
                <a:solidFill>
                  <a:schemeClr val="tx1"/>
                </a:solidFill>
                <a:cs typeface="+mn-cs"/>
              </a:rPr>
              <a:t>قبل</a:t>
            </a:r>
            <a:r>
              <a:rPr lang="ar-SA" dirty="0">
                <a:solidFill>
                  <a:schemeClr val="tx1"/>
                </a:solidFill>
                <a:cs typeface="+mn-cs"/>
              </a:rPr>
              <a:t> الإبلاغ للسلطات المعنية</a:t>
            </a:r>
            <a:endParaRPr lang="ar-SA" spc="0" dirty="0">
              <a:solidFill>
                <a:schemeClr val="tx1"/>
              </a:solidFill>
              <a:latin typeface="Arial"/>
              <a:cs typeface="+mn-cs"/>
            </a:endParaRPr>
          </a:p>
          <a:p>
            <a:pPr indent="-457200" algn="r" rtl="1">
              <a:buClr>
                <a:schemeClr val="accent4">
                  <a:lumMod val="75000"/>
                </a:schemeClr>
              </a:buClr>
              <a:buFont typeface="Arial" panose="020B0604020202020204" pitchFamily="34" charset="0"/>
              <a:buChar char="•"/>
            </a:pPr>
            <a:endParaRPr lang="ar-SA" spc="0" dirty="0">
              <a:solidFill>
                <a:schemeClr val="tx1"/>
              </a:solidFill>
              <a:latin typeface="Arial"/>
              <a:cs typeface="+mn-cs"/>
            </a:endParaRPr>
          </a:p>
        </p:txBody>
      </p:sp>
    </p:spTree>
    <p:extLst>
      <p:ext uri="{BB962C8B-B14F-4D97-AF65-F5344CB8AC3E}">
        <p14:creationId xmlns:p14="http://schemas.microsoft.com/office/powerpoint/2010/main" val="1109470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0757" y="2419659"/>
            <a:ext cx="4769556" cy="1545564"/>
          </a:xfrm>
        </p:spPr>
        <p:txBody>
          <a:bodyPr>
            <a:normAutofit/>
          </a:bodyPr>
          <a:lstStyle/>
          <a:p>
            <a:pPr rtl="1">
              <a:lnSpc>
                <a:spcPct val="100000"/>
              </a:lnSpc>
            </a:pPr>
            <a:r>
              <a:rPr lang="ar-SA" sz="4000" spc="0" dirty="0" smtClean="0">
                <a:latin typeface="Arial"/>
                <a:cs typeface="Arial"/>
              </a:rPr>
              <a:t>النشاط: </a:t>
            </a:r>
            <a:r>
              <a:rPr sz="4000" spc="0" dirty="0"/>
              <a:t/>
            </a:r>
            <a:br>
              <a:rPr sz="4000" spc="0" dirty="0"/>
            </a:br>
            <a:r>
              <a:rPr lang="ar-SA" sz="4000" spc="0" dirty="0" smtClean="0">
                <a:latin typeface="Arial"/>
                <a:cs typeface="Arial"/>
              </a:rPr>
              <a:t>الإبلاغ الإلزامي</a:t>
            </a:r>
          </a:p>
        </p:txBody>
      </p:sp>
      <p:sp>
        <p:nvSpPr>
          <p:cNvPr id="3" name="Content Placeholder 2"/>
          <p:cNvSpPr>
            <a:spLocks noGrp="1"/>
          </p:cNvSpPr>
          <p:nvPr>
            <p:ph idx="1"/>
          </p:nvPr>
        </p:nvSpPr>
        <p:spPr>
          <a:xfrm>
            <a:off x="808567" y="1195314"/>
            <a:ext cx="4478866" cy="5053469"/>
          </a:xfrm>
        </p:spPr>
        <p:txBody>
          <a:bodyPr/>
          <a:lstStyle/>
          <a:p>
            <a:pPr algn="r" rtl="1">
              <a:buClr>
                <a:srgbClr val="ADBD76"/>
              </a:buClr>
              <a:buFont typeface="Wingdings" panose="05000000000000000000" pitchFamily="2" charset="2"/>
              <a:buChar char="ß"/>
            </a:pPr>
            <a:r>
              <a:rPr lang="ar-SA" dirty="0">
                <a:solidFill>
                  <a:schemeClr val="tx1"/>
                </a:solidFill>
                <a:latin typeface="Arial"/>
                <a:cs typeface="Arial"/>
              </a:rPr>
              <a:t>في مجموعات صغيرة، ناقش تجاربك الخاصة مع الإبلاغ الإلزامي. </a:t>
            </a:r>
          </a:p>
          <a:p>
            <a:pPr algn="r" rtl="1">
              <a:buClr>
                <a:srgbClr val="ADBD76"/>
              </a:buClr>
              <a:buFont typeface="Wingdings" panose="05000000000000000000" pitchFamily="2" charset="2"/>
              <a:buChar char="ß"/>
            </a:pPr>
            <a:r>
              <a:rPr lang="ar-SA" dirty="0">
                <a:solidFill>
                  <a:schemeClr val="tx1"/>
                </a:solidFill>
                <a:latin typeface="Arial"/>
                <a:cs typeface="Arial"/>
              </a:rPr>
              <a:t>هل ينطوي برنامجك على بروتوكول للإبلاغ الإلزامي؟ ما الجوانب الأخرى التي وددت معرفتها/فهمها بشأن الإبلاغ الإلزامي؟ كيف ناقشت الإبلاغ مع عميلك؟ ما المخاطر أو التحديات التي قد تنطوي عليها حالات الإبلاغ بهذه الطريقة؟</a:t>
            </a:r>
          </a:p>
          <a:p>
            <a:pPr algn="r" rtl="1">
              <a:buClr>
                <a:srgbClr val="ADBD76"/>
              </a:buClr>
              <a:buFont typeface="Wingdings" panose="05000000000000000000" pitchFamily="2" charset="2"/>
              <a:buChar char="ß"/>
            </a:pPr>
            <a:r>
              <a:rPr lang="ar-SA" dirty="0">
                <a:solidFill>
                  <a:schemeClr val="tx1"/>
                </a:solidFill>
                <a:latin typeface="Arial"/>
                <a:cs typeface="Arial"/>
              </a:rPr>
              <a:t>كن مستعداً للمناقشة مع المجموعة الأكبر.</a:t>
            </a:r>
          </a:p>
          <a:p>
            <a:pPr rtl="1"/>
            <a:endParaRPr lang="ar-SA" dirty="0">
              <a:solidFill>
                <a:schemeClr val="tx1"/>
              </a:solidFill>
            </a:endParaRPr>
          </a:p>
        </p:txBody>
      </p:sp>
    </p:spTree>
    <p:extLst>
      <p:ext uri="{BB962C8B-B14F-4D97-AF65-F5344CB8AC3E}">
        <p14:creationId xmlns:p14="http://schemas.microsoft.com/office/powerpoint/2010/main" val="6850767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19140</TotalTime>
  <Words>4495</Words>
  <Application>Microsoft Office PowerPoint</Application>
  <PresentationFormat>Widescreen</PresentationFormat>
  <Paragraphs>425</Paragraphs>
  <Slides>33</Slides>
  <Notes>32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33</vt:i4>
      </vt:variant>
    </vt:vector>
  </HeadingPairs>
  <TitlesOfParts>
    <vt:vector size="44" baseType="lpstr">
      <vt:lpstr>MS PGothic</vt:lpstr>
      <vt:lpstr>Arial</vt:lpstr>
      <vt:lpstr>Calibri</vt:lpstr>
      <vt:lpstr>Franklin Gothic Book</vt:lpstr>
      <vt:lpstr>Franklin Gothic Medium</vt:lpstr>
      <vt:lpstr>Tw Cen MT</vt:lpstr>
      <vt:lpstr>Wingdings</vt:lpstr>
      <vt:lpstr>Wingdings 3</vt:lpstr>
      <vt:lpstr>IRC-Module-Template-V2</vt:lpstr>
      <vt:lpstr>1_IRC-Module-Template-V2</vt:lpstr>
      <vt:lpstr>2_IRC-Module-Template-V2</vt:lpstr>
      <vt:lpstr>PowerPoint Presentation</vt:lpstr>
      <vt:lpstr>الخطوات 4 و5 و6: التنفيذ والمتباعة وإغلاق ملف الحالة</vt:lpstr>
      <vt:lpstr>الأهداف </vt:lpstr>
      <vt:lpstr>خطوات إدارة الحالة التي تركز على الناجين/الناجيات</vt:lpstr>
      <vt:lpstr>الخطوة 4: التنفيذ</vt:lpstr>
      <vt:lpstr>إجراء الإحالات ودعم الناجين/الناجيات</vt:lpstr>
      <vt:lpstr>مسارات الإحالات</vt:lpstr>
      <vt:lpstr>الإبلاغ الإلزامي</vt:lpstr>
      <vt:lpstr>النشاط:  الإبلاغ الإلزامي</vt:lpstr>
      <vt:lpstr>قيادة تنسيق الحالات</vt:lpstr>
      <vt:lpstr>مؤتمرات الحالة </vt:lpstr>
      <vt:lpstr> النشاط:  تنسيق الحالة</vt:lpstr>
      <vt:lpstr>النشاط: لعب الأدوار على مؤتمر حالة</vt:lpstr>
      <vt:lpstr>التدخلات النفسية والاجتماعية</vt:lpstr>
      <vt:lpstr>التدخلات النفسية والاجتماعية (يتبع)</vt:lpstr>
      <vt:lpstr>النشاط:  التدخلات النفسية والاجتماعية  </vt:lpstr>
      <vt:lpstr>خطوات إدارة الحالات التي تركز على الناجين/الناجيات</vt:lpstr>
      <vt:lpstr>الخطوة 5: المتابعة </vt:lpstr>
      <vt:lpstr>الغرض من المتابعة</vt:lpstr>
      <vt:lpstr>إجراءات متابعة الحالة</vt:lpstr>
      <vt:lpstr>إجراءات متابعة الحالة</vt:lpstr>
      <vt:lpstr>النشاط:  المتابعة  </vt:lpstr>
      <vt:lpstr>خطوات إدارة الحالة التي تركز على الناجين</vt:lpstr>
      <vt:lpstr>الخطوة 6: إغلاق ملف الحالة</vt:lpstr>
      <vt:lpstr>كيفية إغلاق حالة   </vt:lpstr>
      <vt:lpstr>تحديد متى يتم إغلاق الحالة</vt:lpstr>
      <vt:lpstr>العناصر المهمة لغلق ملف الحالة</vt:lpstr>
      <vt:lpstr>توثيق غلق الحالة</vt:lpstr>
      <vt:lpstr>التخزين الآمن للحالات التي تم غلقها </vt:lpstr>
      <vt:lpstr>النشاط:  غلق ملفات الحالات</vt:lpstr>
      <vt:lpstr>استبيان تعليقات العميل</vt:lpstr>
      <vt:lpstr>النشاط: استنتاج الخلاصة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ahmed soliman</cp:lastModifiedBy>
  <cp:revision>110</cp:revision>
  <dcterms:created xsi:type="dcterms:W3CDTF">2016-02-16T15:51:51Z</dcterms:created>
  <dcterms:modified xsi:type="dcterms:W3CDTF">2017-10-05T19:02:19Z</dcterms:modified>
</cp:coreProperties>
</file>